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9144000" cy="6858000" type="screen4x3"/>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128" autoAdjust="0"/>
    <p:restoredTop sz="94660"/>
  </p:normalViewPr>
  <p:slideViewPr>
    <p:cSldViewPr>
      <p:cViewPr varScale="1">
        <p:scale>
          <a:sx n="47" d="100"/>
          <a:sy n="47" d="100"/>
        </p:scale>
        <p:origin x="-1194"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1859280"/>
            <a:ext cx="6400800" cy="1295400"/>
          </a:xfrm>
        </p:spPr>
        <p:txBody>
          <a:bodyPr/>
          <a:lstStyle/>
          <a:p>
            <a:r>
              <a:rPr lang="tr-TR" smtClean="0"/>
              <a:t>Asıl başlık stili için tıklatın</a:t>
            </a:r>
            <a:endParaRPr lang="en-US" dirty="0"/>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801112"/>
            <a:ext cx="9144000" cy="932688"/>
          </a:xfrm>
          <a:prstGeom prst="rect">
            <a:avLst/>
          </a:prstGeom>
        </p:spPr>
      </p:pic>
      <p:sp>
        <p:nvSpPr>
          <p:cNvPr id="3" name="Subtitle 2"/>
          <p:cNvSpPr>
            <a:spLocks noGrp="1"/>
          </p:cNvSpPr>
          <p:nvPr>
            <p:ph type="subTitle" idx="1"/>
          </p:nvPr>
        </p:nvSpPr>
        <p:spPr>
          <a:xfrm>
            <a:off x="1371600" y="3429000"/>
            <a:ext cx="6400800" cy="762000"/>
          </a:xfrm>
        </p:spPr>
        <p:txBody>
          <a:bodyPr>
            <a:normAutofit/>
          </a:bodyPr>
          <a:lstStyle>
            <a:lvl1pPr marL="0" indent="0" algn="ctr">
              <a:buNone/>
              <a:defRPr sz="2000" i="1" baseline="0">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tr-TR" smtClean="0"/>
              <a:t>Asıl alt başlık stilini düzenlemek için tıklatın</a:t>
            </a:r>
            <a:endParaRPr lang="en-US" dirty="0"/>
          </a:p>
        </p:txBody>
      </p:sp>
      <p:sp>
        <p:nvSpPr>
          <p:cNvPr id="4" name="Date Placeholder 3"/>
          <p:cNvSpPr>
            <a:spLocks noGrp="1"/>
          </p:cNvSpPr>
          <p:nvPr>
            <p:ph type="dt" sz="half" idx="10"/>
          </p:nvPr>
        </p:nvSpPr>
        <p:spPr bwMode="white"/>
        <p:txBody>
          <a:bodyPr/>
          <a:lstStyle/>
          <a:p>
            <a:fld id="{A23720DD-5B6D-40BF-8493-A6B52D484E6B}" type="datetimeFigureOut">
              <a:rPr lang="tr-TR" smtClean="0"/>
              <a:t>05.05.2011</a:t>
            </a:fld>
            <a:endParaRPr lang="tr-TR"/>
          </a:p>
        </p:txBody>
      </p:sp>
      <p:sp>
        <p:nvSpPr>
          <p:cNvPr id="5" name="Footer Placeholder 4"/>
          <p:cNvSpPr>
            <a:spLocks noGrp="1"/>
          </p:cNvSpPr>
          <p:nvPr>
            <p:ph type="ftr" sz="quarter" idx="11"/>
          </p:nvPr>
        </p:nvSpPr>
        <p:spPr bwMode="white"/>
        <p:txBody>
          <a:bodyPr/>
          <a:lstStyle/>
          <a:p>
            <a:endParaRPr lang="tr-TR"/>
          </a:p>
        </p:txBody>
      </p:sp>
      <p:sp>
        <p:nvSpPr>
          <p:cNvPr id="6" name="Slide Number Placeholder 5"/>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mc:AlternateContent xmlns:mc="http://schemas.openxmlformats.org/markup-compatibility/2006">
    <mc:Choice xmlns:p14="http://schemas.microsoft.com/office/powerpoint/2010/main" Requires="p14">
      <p:transition spd="slow" p14:dur="4400">
        <p14:honeycomb/>
      </p:transition>
    </mc:Choice>
    <mc:Fallback>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a:p>
        </p:txBody>
      </p:sp>
      <p:sp>
        <p:nvSpPr>
          <p:cNvPr id="3" name="Vertical Text Placeholder 2"/>
          <p:cNvSpPr>
            <a:spLocks noGrp="1"/>
          </p:cNvSpPr>
          <p:nvPr>
            <p:ph type="body" orient="vert" idx="1"/>
          </p:nvPr>
        </p:nvSpPr>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a:p>
        </p:txBody>
      </p:sp>
      <p:sp>
        <p:nvSpPr>
          <p:cNvPr id="4" name="Date Placeholder 3"/>
          <p:cNvSpPr>
            <a:spLocks noGrp="1"/>
          </p:cNvSpPr>
          <p:nvPr>
            <p:ph type="dt" sz="half" idx="10"/>
          </p:nvPr>
        </p:nvSpPr>
        <p:spPr/>
        <p:txBody>
          <a:bodyPr/>
          <a:lstStyle/>
          <a:p>
            <a:fld id="{A23720DD-5B6D-40BF-8493-A6B52D484E6B}" type="datetimeFigureOut">
              <a:rPr lang="tr-TR" smtClean="0"/>
              <a:t>05.05.2011</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mc:AlternateContent xmlns:mc="http://schemas.openxmlformats.org/markup-compatibility/2006">
    <mc:Choice xmlns:p14="http://schemas.microsoft.com/office/powerpoint/2010/main" Requires="p14">
      <p:transition spd="slow" p14:dur="4400">
        <p14:honeycomb/>
      </p:transition>
    </mc:Choice>
    <mc:Fallback>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09041"/>
            <a:ext cx="1295400" cy="4318000"/>
          </a:xfrm>
        </p:spPr>
        <p:txBody>
          <a:bodyPr vert="eaVert"/>
          <a:lstStyle/>
          <a:p>
            <a:r>
              <a:rPr lang="tr-TR" smtClean="0"/>
              <a:t>Asıl başlık stili için tıklatın</a:t>
            </a:r>
            <a:endParaRPr lang="en-US" dirty="0"/>
          </a:p>
        </p:txBody>
      </p:sp>
      <p:sp>
        <p:nvSpPr>
          <p:cNvPr id="3" name="Vertical Text Placeholder 2"/>
          <p:cNvSpPr>
            <a:spLocks noGrp="1"/>
          </p:cNvSpPr>
          <p:nvPr>
            <p:ph type="body" orient="vert" idx="1"/>
          </p:nvPr>
        </p:nvSpPr>
        <p:spPr>
          <a:xfrm>
            <a:off x="1295400" y="1219199"/>
            <a:ext cx="5181600" cy="4267201"/>
          </a:xfrm>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10"/>
          </p:nvPr>
        </p:nvSpPr>
        <p:spPr/>
        <p:txBody>
          <a:bodyPr/>
          <a:lstStyle/>
          <a:p>
            <a:fld id="{A23720DD-5B6D-40BF-8493-A6B52D484E6B}" type="datetimeFigureOut">
              <a:rPr lang="tr-TR" smtClean="0"/>
              <a:t>05.05.2011</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mc:AlternateContent xmlns:mc="http://schemas.openxmlformats.org/markup-compatibility/2006">
    <mc:Choice xmlns:p14="http://schemas.microsoft.com/office/powerpoint/2010/main" Requires="p14">
      <p:transition spd="slow" p14:dur="4400">
        <p14:honeycomb/>
      </p:transition>
    </mc:Choice>
    <mc:Fallback>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dirty="0"/>
          </a:p>
        </p:txBody>
      </p:sp>
      <p:sp>
        <p:nvSpPr>
          <p:cNvPr id="3" name="Content Placeholder 2"/>
          <p:cNvSpPr>
            <a:spLocks noGrp="1"/>
          </p:cNvSpPr>
          <p:nvPr>
            <p:ph idx="1"/>
          </p:nvPr>
        </p:nvSpPr>
        <p:spPr>
          <a:xfrm>
            <a:off x="1371600" y="2438400"/>
            <a:ext cx="6400800" cy="3048001"/>
          </a:xfrm>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10"/>
          </p:nvPr>
        </p:nvSpPr>
        <p:spPr/>
        <p:txBody>
          <a:bodyPr/>
          <a:lstStyle/>
          <a:p>
            <a:fld id="{A23720DD-5B6D-40BF-8493-A6B52D484E6B}" type="datetimeFigureOut">
              <a:rPr lang="tr-TR" smtClean="0"/>
              <a:t>05.05.2011</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F302176B-0E47-46AC-8F43-DAB4B8A37D06}" type="slidenum">
              <a:rPr lang="tr-TR" smtClean="0"/>
              <a:t>‹#›</a:t>
            </a:fld>
            <a:endParaRPr lang="tr-TR"/>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4400">
        <p14:honeycomb/>
      </p:transition>
    </mc:Choice>
    <mc:Fallback>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A23720DD-5B6D-40BF-8493-A6B52D484E6B}" type="datetimeFigureOut">
              <a:rPr lang="tr-TR" smtClean="0"/>
              <a:t>05.05.2011</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F302176B-0E47-46AC-8F43-DAB4B8A37D06}" type="slidenum">
              <a:rPr lang="tr-TR" smtClean="0"/>
              <a:t>‹#›</a:t>
            </a:fld>
            <a:endParaRPr lang="tr-TR"/>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
        <p:nvSpPr>
          <p:cNvPr id="2" name="Title 1"/>
          <p:cNvSpPr>
            <a:spLocks noGrp="1"/>
          </p:cNvSpPr>
          <p:nvPr>
            <p:ph type="title"/>
          </p:nvPr>
        </p:nvSpPr>
        <p:spPr>
          <a:xfrm>
            <a:off x="1447800" y="3410267"/>
            <a:ext cx="6248400" cy="1456373"/>
          </a:xfrm>
        </p:spPr>
        <p:txBody>
          <a:bodyPr anchor="t">
            <a:normAutofit/>
          </a:bodyPr>
          <a:lstStyle>
            <a:lvl1pPr algn="ctr">
              <a:defRPr sz="3600" b="0" i="0" cap="all" baseline="0"/>
            </a:lvl1pPr>
          </a:lstStyle>
          <a:p>
            <a:r>
              <a:rPr lang="tr-TR" smtClean="0"/>
              <a:t>Asıl başlık stili için tıklatın</a:t>
            </a:r>
            <a:endParaRPr lang="en-US" dirty="0"/>
          </a:p>
        </p:txBody>
      </p:sp>
      <p:sp>
        <p:nvSpPr>
          <p:cNvPr id="3" name="Text Placeholder 2"/>
          <p:cNvSpPr>
            <a:spLocks noGrp="1"/>
          </p:cNvSpPr>
          <p:nvPr>
            <p:ph type="body" idx="1"/>
          </p:nvPr>
        </p:nvSpPr>
        <p:spPr>
          <a:xfrm>
            <a:off x="1447800" y="1503680"/>
            <a:ext cx="6248400" cy="1566862"/>
          </a:xfrm>
        </p:spPr>
        <p:txBody>
          <a:bodyPr anchor="b"/>
          <a:lstStyle>
            <a:lvl1pPr marL="0" indent="0" algn="ctr">
              <a:buNone/>
              <a:defRPr sz="2000" b="0" i="1"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smtClean="0"/>
              <a:t>Asıl metin stillerini düzenlemek için tıklatın</a:t>
            </a:r>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4400">
        <p14:honeycomb/>
      </p:transition>
    </mc:Choice>
    <mc:Fallback>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10" name="Content Placeholder 9"/>
          <p:cNvSpPr>
            <a:spLocks noGrp="1"/>
          </p:cNvSpPr>
          <p:nvPr>
            <p:ph sz="quarter" idx="13"/>
          </p:nvPr>
        </p:nvSpPr>
        <p:spPr>
          <a:xfrm>
            <a:off x="1371600" y="2438400"/>
            <a:ext cx="3124200" cy="3124200"/>
          </a:xfrm>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2" name="Title 1"/>
          <p:cNvSpPr>
            <a:spLocks noGrp="1"/>
          </p:cNvSpPr>
          <p:nvPr>
            <p:ph type="title"/>
          </p:nvPr>
        </p:nvSpPr>
        <p:spPr/>
        <p:txBody>
          <a:bodyPr/>
          <a:lstStyle/>
          <a:p>
            <a:r>
              <a:rPr lang="tr-TR" smtClean="0"/>
              <a:t>Asıl başlık stili için tıklatın</a:t>
            </a:r>
            <a:endParaRPr lang="en-US"/>
          </a:p>
        </p:txBody>
      </p:sp>
      <p:sp>
        <p:nvSpPr>
          <p:cNvPr id="5" name="Date Placeholder 4"/>
          <p:cNvSpPr>
            <a:spLocks noGrp="1"/>
          </p:cNvSpPr>
          <p:nvPr>
            <p:ph type="dt" sz="half" idx="10"/>
          </p:nvPr>
        </p:nvSpPr>
        <p:spPr/>
        <p:txBody>
          <a:bodyPr/>
          <a:lstStyle/>
          <a:p>
            <a:fld id="{A23720DD-5B6D-40BF-8493-A6B52D484E6B}" type="datetimeFigureOut">
              <a:rPr lang="tr-TR" smtClean="0"/>
              <a:t>05.05.2011</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p>
            <a:fld id="{F302176B-0E47-46AC-8F43-DAB4B8A37D06}" type="slidenum">
              <a:rPr lang="tr-TR" smtClean="0"/>
              <a:t>‹#›</a:t>
            </a:fld>
            <a:endParaRPr lang="tr-TR"/>
          </a:p>
        </p:txBody>
      </p:sp>
      <p:sp>
        <p:nvSpPr>
          <p:cNvPr id="12" name="Content Placeholder 11"/>
          <p:cNvSpPr>
            <a:spLocks noGrp="1"/>
          </p:cNvSpPr>
          <p:nvPr>
            <p:ph sz="quarter" idx="14"/>
          </p:nvPr>
        </p:nvSpPr>
        <p:spPr>
          <a:xfrm>
            <a:off x="4648200" y="2438400"/>
            <a:ext cx="3124200" cy="3124200"/>
          </a:xfrm>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4400">
        <p14:honeycomb/>
      </p:transition>
    </mc:Choice>
    <mc:Fallback>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pic>
        <p:nvPicPr>
          <p:cNvPr id="12" name="Picture 11" descr="flourish2.png"/>
          <p:cNvPicPr>
            <a:picLocks noChangeAspect="1"/>
          </p:cNvPicPr>
          <p:nvPr/>
        </p:nvPicPr>
        <p:blipFill>
          <a:blip r:embed="rId2">
            <a:clrChange>
              <a:clrFrom>
                <a:srgbClr val="000000">
                  <a:alpha val="0"/>
                </a:srgbClr>
              </a:clrFrom>
              <a:clrTo>
                <a:srgbClr val="000000">
                  <a:alpha val="0"/>
                </a:srgbClr>
              </a:clrTo>
            </a:clrChange>
            <a:lum bright="-14000"/>
          </a:blip>
          <a:stretch>
            <a:fillRect/>
          </a:stretch>
        </p:blipFill>
        <p:spPr>
          <a:xfrm>
            <a:off x="0" y="1618488"/>
            <a:ext cx="9144000" cy="932688"/>
          </a:xfrm>
          <a:prstGeom prst="rect">
            <a:avLst/>
          </a:prstGeom>
        </p:spPr>
      </p:pic>
      <p:sp>
        <p:nvSpPr>
          <p:cNvPr id="11" name="Content Placeholder 10"/>
          <p:cNvSpPr>
            <a:spLocks noGrp="1"/>
          </p:cNvSpPr>
          <p:nvPr>
            <p:ph sz="quarter" idx="13"/>
          </p:nvPr>
        </p:nvSpPr>
        <p:spPr>
          <a:xfrm>
            <a:off x="1371600" y="2819400"/>
            <a:ext cx="3124200" cy="2743200"/>
          </a:xfrm>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13" name="Content Placeholder 12"/>
          <p:cNvSpPr>
            <a:spLocks noGrp="1"/>
          </p:cNvSpPr>
          <p:nvPr>
            <p:ph sz="quarter" idx="14"/>
          </p:nvPr>
        </p:nvSpPr>
        <p:spPr>
          <a:xfrm>
            <a:off x="4648200" y="2819400"/>
            <a:ext cx="3124200" cy="2743200"/>
          </a:xfrm>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2" name="Title 1"/>
          <p:cNvSpPr>
            <a:spLocks noGrp="1"/>
          </p:cNvSpPr>
          <p:nvPr>
            <p:ph type="title"/>
          </p:nvPr>
        </p:nvSpPr>
        <p:spPr/>
        <p:txBody>
          <a:bodyPr/>
          <a:lstStyle>
            <a:lvl1pPr>
              <a:defRPr/>
            </a:lvl1pPr>
          </a:lstStyle>
          <a:p>
            <a:r>
              <a:rPr lang="tr-TR" smtClean="0"/>
              <a:t>Asıl başlık stili için tıklatın</a:t>
            </a:r>
            <a:endParaRPr lang="en-US"/>
          </a:p>
        </p:txBody>
      </p:sp>
      <p:sp>
        <p:nvSpPr>
          <p:cNvPr id="3" name="Text Placeholder 2"/>
          <p:cNvSpPr>
            <a:spLocks noGrp="1"/>
          </p:cNvSpPr>
          <p:nvPr>
            <p:ph type="body" idx="1"/>
          </p:nvPr>
        </p:nvSpPr>
        <p:spPr>
          <a:xfrm>
            <a:off x="1371600" y="2362201"/>
            <a:ext cx="3125788" cy="451338"/>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5" name="Text Placeholder 4"/>
          <p:cNvSpPr>
            <a:spLocks noGrp="1"/>
          </p:cNvSpPr>
          <p:nvPr>
            <p:ph type="body" sz="quarter" idx="3"/>
          </p:nvPr>
        </p:nvSpPr>
        <p:spPr>
          <a:xfrm>
            <a:off x="4645025" y="2359152"/>
            <a:ext cx="3127375" cy="448056"/>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7" name="Date Placeholder 6"/>
          <p:cNvSpPr>
            <a:spLocks noGrp="1"/>
          </p:cNvSpPr>
          <p:nvPr>
            <p:ph type="dt" sz="half" idx="10"/>
          </p:nvPr>
        </p:nvSpPr>
        <p:spPr/>
        <p:txBody>
          <a:bodyPr/>
          <a:lstStyle/>
          <a:p>
            <a:fld id="{A23720DD-5B6D-40BF-8493-A6B52D484E6B}" type="datetimeFigureOut">
              <a:rPr lang="tr-TR" smtClean="0"/>
              <a:t>05.05.2011</a:t>
            </a:fld>
            <a:endParaRPr lang="tr-TR"/>
          </a:p>
        </p:txBody>
      </p:sp>
      <p:sp>
        <p:nvSpPr>
          <p:cNvPr id="8" name="Footer Placeholder 7"/>
          <p:cNvSpPr>
            <a:spLocks noGrp="1"/>
          </p:cNvSpPr>
          <p:nvPr>
            <p:ph type="ftr" sz="quarter" idx="11"/>
          </p:nvPr>
        </p:nvSpPr>
        <p:spPr/>
        <p:txBody>
          <a:bodyPr/>
          <a:lstStyle/>
          <a:p>
            <a:endParaRPr lang="tr-TR"/>
          </a:p>
        </p:txBody>
      </p:sp>
      <p:sp>
        <p:nvSpPr>
          <p:cNvPr id="9" name="Slide Number Placeholder 8"/>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mc:AlternateContent xmlns:mc="http://schemas.openxmlformats.org/markup-compatibility/2006">
    <mc:Choice xmlns:p14="http://schemas.microsoft.com/office/powerpoint/2010/main" Requires="p14">
      <p:transition spd="slow" p14:dur="4400">
        <p14:honeycomb/>
      </p:transition>
    </mc:Choice>
    <mc:Fallback>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a:p>
        </p:txBody>
      </p:sp>
      <p:sp>
        <p:nvSpPr>
          <p:cNvPr id="3" name="Date Placeholder 2"/>
          <p:cNvSpPr>
            <a:spLocks noGrp="1"/>
          </p:cNvSpPr>
          <p:nvPr>
            <p:ph type="dt" sz="half" idx="10"/>
          </p:nvPr>
        </p:nvSpPr>
        <p:spPr/>
        <p:txBody>
          <a:bodyPr/>
          <a:lstStyle/>
          <a:p>
            <a:fld id="{A23720DD-5B6D-40BF-8493-A6B52D484E6B}" type="datetimeFigureOut">
              <a:rPr lang="tr-TR" smtClean="0"/>
              <a:t>05.05.2011</a:t>
            </a:fld>
            <a:endParaRPr lang="tr-TR"/>
          </a:p>
        </p:txBody>
      </p:sp>
      <p:sp>
        <p:nvSpPr>
          <p:cNvPr id="4" name="Footer Placeholder 3"/>
          <p:cNvSpPr>
            <a:spLocks noGrp="1"/>
          </p:cNvSpPr>
          <p:nvPr>
            <p:ph type="ftr" sz="quarter" idx="11"/>
          </p:nvPr>
        </p:nvSpPr>
        <p:spPr/>
        <p:txBody>
          <a:bodyPr/>
          <a:lstStyle/>
          <a:p>
            <a:endParaRPr lang="tr-TR"/>
          </a:p>
        </p:txBody>
      </p:sp>
      <p:sp>
        <p:nvSpPr>
          <p:cNvPr id="5" name="Slide Number Placeholder 4"/>
          <p:cNvSpPr>
            <a:spLocks noGrp="1"/>
          </p:cNvSpPr>
          <p:nvPr>
            <p:ph type="sldNum" sz="quarter" idx="12"/>
          </p:nvPr>
        </p:nvSpPr>
        <p:spPr/>
        <p:txBody>
          <a:bodyPr/>
          <a:lstStyle/>
          <a:p>
            <a:fld id="{F302176B-0E47-46AC-8F43-DAB4B8A37D06}" type="slidenum">
              <a:rPr lang="tr-TR" smtClean="0"/>
              <a:t>‹#›</a:t>
            </a:fld>
            <a:endParaRPr lang="tr-TR"/>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4400">
        <p14:honeycomb/>
      </p:transition>
    </mc:Choice>
    <mc:Fallback>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A23720DD-5B6D-40BF-8493-A6B52D484E6B}" type="datetimeFigureOut">
              <a:rPr lang="tr-TR" smtClean="0"/>
              <a:t>05.05.2011</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mc:AlternateContent xmlns:mc="http://schemas.openxmlformats.org/markup-compatibility/2006">
    <mc:Choice xmlns:p14="http://schemas.microsoft.com/office/powerpoint/2010/main" Requires="p14">
      <p:transition spd="slow" p14:dur="4400">
        <p14:honeycomb/>
      </p:transition>
    </mc:Choice>
    <mc:Fallback>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Title 1"/>
          <p:cNvSpPr>
            <a:spLocks noGrp="1"/>
          </p:cNvSpPr>
          <p:nvPr>
            <p:ph type="title"/>
          </p:nvPr>
        </p:nvSpPr>
        <p:spPr>
          <a:xfrm>
            <a:off x="4953001" y="1676400"/>
            <a:ext cx="2819399" cy="599440"/>
          </a:xfrm>
        </p:spPr>
        <p:txBody>
          <a:bodyPr anchor="b">
            <a:noAutofit/>
          </a:bodyPr>
          <a:lstStyle>
            <a:lvl1pPr algn="ctr">
              <a:defRPr sz="1700" b="1" cap="all" spc="0" baseline="0"/>
            </a:lvl1pPr>
          </a:lstStyle>
          <a:p>
            <a:r>
              <a:rPr lang="tr-TR" smtClean="0"/>
              <a:t>Asıl başlık stili için tıklatın</a:t>
            </a:r>
            <a:endParaRPr lang="en-US" dirty="0"/>
          </a:p>
        </p:txBody>
      </p:sp>
      <p:sp>
        <p:nvSpPr>
          <p:cNvPr id="4" name="Text Placeholder 3"/>
          <p:cNvSpPr>
            <a:spLocks noGrp="1"/>
          </p:cNvSpPr>
          <p:nvPr>
            <p:ph type="body" sz="half" idx="2"/>
          </p:nvPr>
        </p:nvSpPr>
        <p:spPr>
          <a:xfrm>
            <a:off x="4953001" y="2275840"/>
            <a:ext cx="2819399" cy="290576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Date Placeholder 4"/>
          <p:cNvSpPr>
            <a:spLocks noGrp="1"/>
          </p:cNvSpPr>
          <p:nvPr>
            <p:ph type="dt" sz="half" idx="10"/>
          </p:nvPr>
        </p:nvSpPr>
        <p:spPr/>
        <p:txBody>
          <a:bodyPr/>
          <a:lstStyle/>
          <a:p>
            <a:fld id="{A23720DD-5B6D-40BF-8493-A6B52D484E6B}" type="datetimeFigureOut">
              <a:rPr lang="tr-TR" smtClean="0"/>
              <a:t>05.05.2011</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p>
            <a:fld id="{F302176B-0E47-46AC-8F43-DAB4B8A37D06}" type="slidenum">
              <a:rPr lang="tr-TR" smtClean="0"/>
              <a:t>‹#›</a:t>
            </a:fld>
            <a:endParaRPr lang="tr-TR"/>
          </a:p>
        </p:txBody>
      </p:sp>
      <p:sp>
        <p:nvSpPr>
          <p:cNvPr id="9" name="Content Placeholder 8"/>
          <p:cNvSpPr>
            <a:spLocks noGrp="1"/>
          </p:cNvSpPr>
          <p:nvPr>
            <p:ph sz="quarter" idx="13"/>
          </p:nvPr>
        </p:nvSpPr>
        <p:spPr>
          <a:xfrm>
            <a:off x="1371600" y="1676400"/>
            <a:ext cx="3276600" cy="3505200"/>
          </a:xfrm>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Tree>
  </p:cSld>
  <p:clrMapOvr>
    <a:masterClrMapping/>
  </p:clrMapOvr>
  <mc:AlternateContent xmlns:mc="http://schemas.openxmlformats.org/markup-compatibility/2006">
    <mc:Choice xmlns:p14="http://schemas.microsoft.com/office/powerpoint/2010/main" Requires="p14">
      <p:transition spd="slow" p14:dur="4400">
        <p14:honeycomb/>
      </p:transition>
    </mc:Choice>
    <mc:Fallback>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10" name="Plaque 9"/>
          <p:cNvSpPr/>
          <p:nvPr/>
        </p:nvSpPr>
        <p:spPr>
          <a:xfrm>
            <a:off x="1463040" y="1847088"/>
            <a:ext cx="3090672" cy="3090672"/>
          </a:xfrm>
          <a:prstGeom prst="plaque">
            <a:avLst>
              <a:gd name="adj" fmla="val 8438"/>
            </a:avLst>
          </a:prstGeom>
          <a:noFill/>
          <a:ln w="9525">
            <a:solidFill>
              <a:schemeClr val="tx2">
                <a:alpha val="17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953000" y="1676400"/>
            <a:ext cx="2819400" cy="599440"/>
          </a:xfrm>
        </p:spPr>
        <p:txBody>
          <a:bodyPr anchor="b">
            <a:noAutofit/>
          </a:bodyPr>
          <a:lstStyle>
            <a:lvl1pPr algn="ctr">
              <a:defRPr sz="1700" b="1" cap="all" spc="0" baseline="0"/>
            </a:lvl1pPr>
          </a:lstStyle>
          <a:p>
            <a:r>
              <a:rPr lang="tr-TR" smtClean="0"/>
              <a:t>Asıl başlık stili için tıklatın</a:t>
            </a:r>
            <a:endParaRPr lang="en-US" dirty="0"/>
          </a:p>
        </p:txBody>
      </p:sp>
      <p:sp>
        <p:nvSpPr>
          <p:cNvPr id="3" name="Picture Placeholder 2"/>
          <p:cNvSpPr>
            <a:spLocks noGrp="1"/>
          </p:cNvSpPr>
          <p:nvPr>
            <p:ph type="pic" idx="1"/>
          </p:nvPr>
        </p:nvSpPr>
        <p:spPr>
          <a:xfrm>
            <a:off x="1524000" y="1905000"/>
            <a:ext cx="2971800" cy="2971800"/>
          </a:xfrm>
          <a:prstGeom prst="plaque">
            <a:avLst>
              <a:gd name="adj" fmla="val 8341"/>
            </a:avLst>
          </a:prstGeom>
          <a:solidFill>
            <a:schemeClr val="bg1">
              <a:lumMod val="95000"/>
              <a:alpha val="35000"/>
            </a:schemeClr>
          </a:solidFill>
          <a:ln w="98425" cmpd="thinThick">
            <a:noFill/>
            <a:bevel/>
          </a:ln>
        </p:spPr>
        <p:txBody>
          <a:bodyPr>
            <a:normAutofit/>
          </a:bodyPr>
          <a:lstStyle>
            <a:lvl1pPr marL="0" indent="0" algn="ctr">
              <a:buNone/>
              <a:defRPr sz="1800" baseline="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tr-TR" smtClean="0"/>
              <a:t>Resim eklemek için simgeyi tıklatın</a:t>
            </a:r>
            <a:endParaRPr lang="en-US" dirty="0"/>
          </a:p>
        </p:txBody>
      </p:sp>
      <p:sp>
        <p:nvSpPr>
          <p:cNvPr id="4" name="Text Placeholder 3"/>
          <p:cNvSpPr>
            <a:spLocks noGrp="1"/>
          </p:cNvSpPr>
          <p:nvPr>
            <p:ph type="body" sz="half" idx="2"/>
          </p:nvPr>
        </p:nvSpPr>
        <p:spPr>
          <a:xfrm>
            <a:off x="4953000" y="2276856"/>
            <a:ext cx="2819400" cy="287528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Date Placeholder 4"/>
          <p:cNvSpPr>
            <a:spLocks noGrp="1"/>
          </p:cNvSpPr>
          <p:nvPr>
            <p:ph type="dt" sz="half" idx="10"/>
          </p:nvPr>
        </p:nvSpPr>
        <p:spPr/>
        <p:txBody>
          <a:bodyPr/>
          <a:lstStyle/>
          <a:p>
            <a:fld id="{A23720DD-5B6D-40BF-8493-A6B52D484E6B}" type="datetimeFigureOut">
              <a:rPr lang="tr-TR" smtClean="0"/>
              <a:t>05.05.2011</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mc:AlternateContent xmlns:mc="http://schemas.openxmlformats.org/markup-compatibility/2006">
    <mc:Choice xmlns:p14="http://schemas.microsoft.com/office/powerpoint/2010/main" Requires="p14">
      <p:transition spd="slow" p14:dur="4400">
        <p14:honeycomb/>
      </p:transition>
    </mc:Choice>
    <mc:Fallback>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window3.png"/>
          <p:cNvPicPr>
            <a:picLocks noChangeAspect="1"/>
          </p:cNvPicPr>
          <p:nvPr/>
        </p:nvPicPr>
        <p:blipFill>
          <a:blip r:embed="rId13"/>
          <a:stretch>
            <a:fillRect/>
          </a:stretch>
        </p:blipFill>
        <p:spPr>
          <a:xfrm>
            <a:off x="0" y="0"/>
            <a:ext cx="9144000" cy="6858000"/>
          </a:xfrm>
          <a:prstGeom prst="rect">
            <a:avLst/>
          </a:prstGeom>
        </p:spPr>
      </p:pic>
      <p:sp>
        <p:nvSpPr>
          <p:cNvPr id="2" name="Title Placeholder 1"/>
          <p:cNvSpPr>
            <a:spLocks noGrp="1"/>
          </p:cNvSpPr>
          <p:nvPr>
            <p:ph type="title"/>
          </p:nvPr>
        </p:nvSpPr>
        <p:spPr>
          <a:xfrm>
            <a:off x="1371600" y="1295400"/>
            <a:ext cx="6400800" cy="685800"/>
          </a:xfrm>
          <a:prstGeom prst="rect">
            <a:avLst/>
          </a:prstGeom>
        </p:spPr>
        <p:txBody>
          <a:bodyPr vert="horz" lIns="91440" tIns="45720" rIns="91440" bIns="45720" rtlCol="0" anchor="b" anchorCtr="0">
            <a:normAutofit/>
          </a:bodyPr>
          <a:lstStyle/>
          <a:p>
            <a:r>
              <a:rPr lang="tr-TR" smtClean="0"/>
              <a:t>Asıl başlık stili için tıklatın</a:t>
            </a:r>
            <a:endParaRPr lang="en-US" dirty="0"/>
          </a:p>
        </p:txBody>
      </p:sp>
      <p:sp>
        <p:nvSpPr>
          <p:cNvPr id="3" name="Text Placeholder 2"/>
          <p:cNvSpPr>
            <a:spLocks noGrp="1"/>
          </p:cNvSpPr>
          <p:nvPr>
            <p:ph type="body" idx="1"/>
          </p:nvPr>
        </p:nvSpPr>
        <p:spPr>
          <a:xfrm>
            <a:off x="1371600" y="2057400"/>
            <a:ext cx="6400800" cy="3429001"/>
          </a:xfrm>
          <a:prstGeom prst="rect">
            <a:avLst/>
          </a:prstGeom>
        </p:spPr>
        <p:txBody>
          <a:bodyPr vert="horz" lIns="91440" tIns="45720" rIns="91440" bIns="45720" rtlCol="0">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2"/>
          </p:nvPr>
        </p:nvSpPr>
        <p:spPr bwMode="white">
          <a:xfrm>
            <a:off x="304800" y="6356350"/>
            <a:ext cx="2133600" cy="365125"/>
          </a:xfrm>
          <a:prstGeom prst="rect">
            <a:avLst/>
          </a:prstGeom>
          <a:ln>
            <a:noFill/>
          </a:ln>
        </p:spPr>
        <p:txBody>
          <a:bodyPr vert="horz" lIns="91440" tIns="45720" rIns="91440" bIns="45720" rtlCol="0" anchor="ctr"/>
          <a:lstStyle>
            <a:lvl1pPr algn="l">
              <a:defRPr sz="1100" baseline="0">
                <a:solidFill>
                  <a:schemeClr val="accent1">
                    <a:lumMod val="60000"/>
                    <a:lumOff val="40000"/>
                  </a:schemeClr>
                </a:solidFill>
              </a:defRPr>
            </a:lvl1pPr>
          </a:lstStyle>
          <a:p>
            <a:fld id="{A23720DD-5B6D-40BF-8493-A6B52D484E6B}" type="datetimeFigureOut">
              <a:rPr lang="tr-TR" smtClean="0"/>
              <a:t>05.05.2011</a:t>
            </a:fld>
            <a:endParaRPr lang="tr-TR"/>
          </a:p>
        </p:txBody>
      </p:sp>
      <p:sp>
        <p:nvSpPr>
          <p:cNvPr id="5" name="Footer Placeholder 4"/>
          <p:cNvSpPr>
            <a:spLocks noGrp="1"/>
          </p:cNvSpPr>
          <p:nvPr>
            <p:ph type="ftr" sz="quarter" idx="3"/>
          </p:nvPr>
        </p:nvSpPr>
        <p:spPr bwMode="white">
          <a:xfrm>
            <a:off x="2971800" y="6356350"/>
            <a:ext cx="3200400" cy="365125"/>
          </a:xfrm>
          <a:prstGeom prst="rect">
            <a:avLst/>
          </a:prstGeom>
        </p:spPr>
        <p:txBody>
          <a:bodyPr vert="horz" lIns="91440" tIns="45720" rIns="91440" bIns="45720" rtlCol="0" anchor="ctr"/>
          <a:lstStyle>
            <a:lvl1pPr algn="ctr">
              <a:defRPr sz="1100" baseline="0">
                <a:solidFill>
                  <a:schemeClr val="accent1">
                    <a:lumMod val="60000"/>
                    <a:lumOff val="40000"/>
                  </a:schemeClr>
                </a:solidFill>
              </a:defRPr>
            </a:lvl1pPr>
          </a:lstStyle>
          <a:p>
            <a:endParaRPr lang="tr-TR"/>
          </a:p>
        </p:txBody>
      </p:sp>
      <p:sp>
        <p:nvSpPr>
          <p:cNvPr id="6" name="Slide Number Placeholder 5"/>
          <p:cNvSpPr>
            <a:spLocks noGrp="1"/>
          </p:cNvSpPr>
          <p:nvPr>
            <p:ph type="sldNum" sz="quarter" idx="4"/>
          </p:nvPr>
        </p:nvSpPr>
        <p:spPr bwMode="white">
          <a:xfrm>
            <a:off x="6675120" y="6364224"/>
            <a:ext cx="2133600" cy="365125"/>
          </a:xfrm>
          <a:prstGeom prst="rect">
            <a:avLst/>
          </a:prstGeom>
        </p:spPr>
        <p:txBody>
          <a:bodyPr vert="horz" lIns="91440" tIns="45720" rIns="91440" bIns="45720" rtlCol="0" anchor="ctr"/>
          <a:lstStyle>
            <a:lvl1pPr algn="r">
              <a:defRPr sz="1200" b="1" baseline="0">
                <a:solidFill>
                  <a:schemeClr val="accent1">
                    <a:lumMod val="60000"/>
                    <a:lumOff val="40000"/>
                  </a:schemeClr>
                </a:solidFill>
              </a:defRPr>
            </a:lvl1pPr>
          </a:lstStyle>
          <a:p>
            <a:fld id="{F302176B-0E47-46AC-8F43-DAB4B8A37D06}" type="slidenum">
              <a:rPr lang="tr-TR" smtClean="0"/>
              <a:t>‹#›</a:t>
            </a:fld>
            <a:endParaRPr lang="tr-T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mc:Choice xmlns:p14="http://schemas.microsoft.com/office/powerpoint/2010/main" Requires="p14">
      <p:transition spd="slow" p14:dur="4400">
        <p14:honeycomb/>
      </p:transition>
    </mc:Choice>
    <mc:Fallback>
      <p:transition spd="slow">
        <p:fade/>
      </p:transition>
    </mc:Fallback>
  </mc:AlternateContent>
  <p:txStyles>
    <p:title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274320" algn="l" defTabSz="914400" rtl="0" eaLnBrk="1" latinLnBrk="0" hangingPunct="1">
        <a:lnSpc>
          <a:spcPct val="150000"/>
        </a:lnSpc>
        <a:spcBef>
          <a:spcPct val="20000"/>
        </a:spcBef>
        <a:buClrTx/>
        <a:buFont typeface="Wingdings" pitchFamily="2" charset="2"/>
        <a:buChar char="v"/>
        <a:defRPr sz="1800" kern="1200" baseline="0">
          <a:solidFill>
            <a:schemeClr val="tx1"/>
          </a:solidFill>
          <a:latin typeface="+mn-lt"/>
          <a:ea typeface="+mn-ea"/>
          <a:cs typeface="+mn-cs"/>
        </a:defRPr>
      </a:lvl1pPr>
      <a:lvl2pPr marL="742950" indent="-228600" algn="l" defTabSz="914400" rtl="0" eaLnBrk="1" latinLnBrk="0" hangingPunct="1">
        <a:spcBef>
          <a:spcPct val="20000"/>
        </a:spcBef>
        <a:buClrTx/>
        <a:buFont typeface="Arial" pitchFamily="34" charset="0"/>
        <a:buChar char="•"/>
        <a:defRPr sz="1600" kern="1200" baseline="0">
          <a:solidFill>
            <a:schemeClr val="tx1"/>
          </a:solidFill>
          <a:latin typeface="+mn-lt"/>
          <a:ea typeface="+mn-ea"/>
          <a:cs typeface="+mn-cs"/>
        </a:defRPr>
      </a:lvl2pPr>
      <a:lvl3pPr marL="11430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3pPr>
      <a:lvl4pPr marL="16002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4pPr>
      <a:lvl5pPr marL="20574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5pPr>
      <a:lvl6pPr marL="2514600" indent="-228600" algn="l" defTabSz="914400" rtl="0" eaLnBrk="1" latinLnBrk="0" hangingPunct="1">
        <a:spcBef>
          <a:spcPct val="20000"/>
        </a:spcBef>
        <a:buClrTx/>
        <a:buFont typeface="Arial" pitchFamily="34" charset="0"/>
        <a:buChar char="•"/>
        <a:defRPr sz="1400" kern="1200">
          <a:solidFill>
            <a:schemeClr val="tx1"/>
          </a:solidFill>
          <a:latin typeface="+mn-lt"/>
          <a:ea typeface="+mn-ea"/>
          <a:cs typeface="+mn-cs"/>
        </a:defRPr>
      </a:lvl6pPr>
      <a:lvl7pPr marL="29718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7pPr>
      <a:lvl8pPr marL="3429000" indent="-228600" algn="l" defTabSz="914400" rtl="0" eaLnBrk="1" latinLnBrk="0" hangingPunct="1">
        <a:spcBef>
          <a:spcPct val="20000"/>
        </a:spcBef>
        <a:buClrTx/>
        <a:buFont typeface="Arial" pitchFamily="34" charset="0"/>
        <a:buChar char="•"/>
        <a:defRPr sz="1200" kern="1200" baseline="0">
          <a:solidFill>
            <a:schemeClr val="tx1"/>
          </a:solidFill>
          <a:latin typeface="+mn-lt"/>
          <a:ea typeface="+mn-ea"/>
          <a:cs typeface="+mn-cs"/>
        </a:defRPr>
      </a:lvl8pPr>
      <a:lvl9pPr marL="38862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ctrTitle"/>
          </p:nvPr>
        </p:nvSpPr>
        <p:spPr/>
        <p:txBody>
          <a:bodyPr>
            <a:normAutofit fontScale="90000"/>
          </a:bodyPr>
          <a:lstStyle/>
          <a:p>
            <a:r>
              <a:rPr lang="tr-TR" dirty="0" smtClean="0"/>
              <a:t>Atatürk’ün geometriye verdiği önem</a:t>
            </a:r>
            <a:endParaRPr lang="tr-TR" dirty="0"/>
          </a:p>
        </p:txBody>
      </p:sp>
      <p:sp>
        <p:nvSpPr>
          <p:cNvPr id="3" name="Alt Başlık 2"/>
          <p:cNvSpPr>
            <a:spLocks noGrp="1"/>
          </p:cNvSpPr>
          <p:nvPr>
            <p:ph type="subTitle" idx="1"/>
          </p:nvPr>
        </p:nvSpPr>
        <p:spPr/>
        <p:txBody>
          <a:bodyPr/>
          <a:lstStyle/>
          <a:p>
            <a:r>
              <a:rPr lang="tr-TR" dirty="0" smtClean="0"/>
              <a:t>Oktay  </a:t>
            </a:r>
            <a:r>
              <a:rPr lang="tr-TR" dirty="0"/>
              <a:t>	G</a:t>
            </a:r>
            <a:r>
              <a:rPr lang="tr-TR" dirty="0" smtClean="0"/>
              <a:t>üngör</a:t>
            </a:r>
            <a:endParaRPr lang="tr-TR" dirty="0"/>
          </a:p>
        </p:txBody>
      </p:sp>
    </p:spTree>
    <p:extLst>
      <p:ext uri="{BB962C8B-B14F-4D97-AF65-F5344CB8AC3E}">
        <p14:creationId xmlns:p14="http://schemas.microsoft.com/office/powerpoint/2010/main" val="1772390773"/>
      </p:ext>
    </p:extLst>
  </p:cSld>
  <p:clrMapOvr>
    <a:masterClrMapping/>
  </p:clrMapOvr>
  <mc:AlternateContent xmlns:mc="http://schemas.openxmlformats.org/markup-compatibility/2006">
    <mc:Choice xmlns:p14="http://schemas.microsoft.com/office/powerpoint/2010/main" Requires="p14">
      <p:transition spd="slow" p14:dur="4400">
        <p14:honeycomb/>
      </p:transition>
    </mc:Choice>
    <mc:Fallback>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endParaRPr lang="tr-TR"/>
          </a:p>
        </p:txBody>
      </p:sp>
      <p:sp>
        <p:nvSpPr>
          <p:cNvPr id="3" name="İçerik Yer Tutucusu 2"/>
          <p:cNvSpPr>
            <a:spLocks noGrp="1"/>
          </p:cNvSpPr>
          <p:nvPr>
            <p:ph idx="1"/>
          </p:nvPr>
        </p:nvSpPr>
        <p:spPr/>
        <p:txBody>
          <a:bodyPr>
            <a:normAutofit fontScale="70000" lnSpcReduction="20000"/>
          </a:bodyPr>
          <a:lstStyle/>
          <a:p>
            <a:r>
              <a:rPr lang="tr-TR" dirty="0"/>
              <a:t>4- Çember, 360 eşit parçaya ayrılır. Bunlardan her birine derece denir. Her derece dahi 60 eşit parçaya ayrılır. Bunlardan her birine </a:t>
            </a:r>
            <a:r>
              <a:rPr lang="tr-TR" dirty="0" err="1"/>
              <a:t>dakka</a:t>
            </a:r>
            <a:r>
              <a:rPr lang="tr-TR" dirty="0"/>
              <a:t> denir. Dakka da 60 eşit parçaya ayrılır. Bunların her birine saniye denir.</a:t>
            </a:r>
          </a:p>
          <a:p>
            <a:r>
              <a:rPr lang="tr-TR" dirty="0"/>
              <a:t>Dereceyi göstermek için, dereceyi bildiren rakamın sağ üstüne küçük bir sıfır konur. Dakka, rakamının sağ üstüne, sağdan sola eğik küçük bir çizgi ile ve saniye de, böyle yan yana konmuş iki çizgi ile gösterilir. </a:t>
            </a:r>
          </a:p>
          <a:p>
            <a:endParaRPr lang="tr-TR" dirty="0"/>
          </a:p>
          <a:p>
            <a:r>
              <a:rPr lang="tr-TR" dirty="0"/>
              <a:t>Misal: 54 derece, 45 dakika, 18 saniye şöyle yazılır: </a:t>
            </a:r>
          </a:p>
          <a:p>
            <a:r>
              <a:rPr lang="tr-TR" dirty="0"/>
              <a:t>54o 45 18</a:t>
            </a:r>
          </a:p>
          <a:p>
            <a:r>
              <a:rPr lang="tr-TR" dirty="0"/>
              <a:t>Çember ve </a:t>
            </a:r>
            <a:r>
              <a:rPr lang="tr-TR" dirty="0" err="1"/>
              <a:t>dayire</a:t>
            </a:r>
            <a:r>
              <a:rPr lang="tr-TR" dirty="0"/>
              <a:t> ile ilgili çizgiler şunlardır:</a:t>
            </a:r>
          </a:p>
        </p:txBody>
      </p:sp>
    </p:spTree>
    <p:extLst>
      <p:ext uri="{BB962C8B-B14F-4D97-AF65-F5344CB8AC3E}">
        <p14:creationId xmlns:p14="http://schemas.microsoft.com/office/powerpoint/2010/main" val="1214530651"/>
      </p:ext>
    </p:extLst>
  </p:cSld>
  <p:clrMapOvr>
    <a:masterClrMapping/>
  </p:clrMapOvr>
  <mc:AlternateContent xmlns:mc="http://schemas.openxmlformats.org/markup-compatibility/2006">
    <mc:Choice xmlns:p14="http://schemas.microsoft.com/office/powerpoint/2010/main" Requires="p14">
      <p:transition spd="slow" p14:dur="4400">
        <p14:honeycomb/>
      </p:transition>
    </mc:Choice>
    <mc:Fallback>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endParaRPr lang="tr-TR"/>
          </a:p>
        </p:txBody>
      </p:sp>
      <p:sp>
        <p:nvSpPr>
          <p:cNvPr id="3" name="İçerik Yer Tutucusu 2"/>
          <p:cNvSpPr>
            <a:spLocks noGrp="1"/>
          </p:cNvSpPr>
          <p:nvPr>
            <p:ph idx="1"/>
          </p:nvPr>
        </p:nvSpPr>
        <p:spPr/>
        <p:txBody>
          <a:bodyPr>
            <a:normAutofit fontScale="85000" lnSpcReduction="20000"/>
          </a:bodyPr>
          <a:lstStyle/>
          <a:p>
            <a:r>
              <a:rPr lang="tr-TR" dirty="0"/>
              <a:t>Çap, </a:t>
            </a:r>
            <a:r>
              <a:rPr lang="tr-TR" dirty="0" err="1"/>
              <a:t>dayirenin</a:t>
            </a:r>
            <a:r>
              <a:rPr lang="tr-TR" dirty="0"/>
              <a:t> merkezinden geçerek çemberin iki noktasına ulaşan bir doğru çizgidir.</a:t>
            </a:r>
          </a:p>
          <a:p>
            <a:r>
              <a:rPr lang="tr-TR" dirty="0"/>
              <a:t>Yarıçap, merkezi, çemberin bir noktasına </a:t>
            </a:r>
            <a:r>
              <a:rPr lang="tr-TR" dirty="0" err="1"/>
              <a:t>bağlıyan</a:t>
            </a:r>
            <a:r>
              <a:rPr lang="tr-TR" dirty="0"/>
              <a:t> bir doğru çizgidir.</a:t>
            </a:r>
          </a:p>
          <a:p>
            <a:r>
              <a:rPr lang="tr-TR" dirty="0"/>
              <a:t>Yay, çemberin herhangi bir parçasıdır.</a:t>
            </a:r>
          </a:p>
          <a:p>
            <a:r>
              <a:rPr lang="tr-TR" dirty="0"/>
              <a:t>Kiriş, yayın uçlarını birleştiren doğru çizgidir.</a:t>
            </a:r>
          </a:p>
          <a:p>
            <a:r>
              <a:rPr lang="tr-TR" dirty="0"/>
              <a:t>Ok, yayın ortasını, kirişin ortasına </a:t>
            </a:r>
            <a:r>
              <a:rPr lang="tr-TR" dirty="0" err="1"/>
              <a:t>bağlıyan</a:t>
            </a:r>
            <a:r>
              <a:rPr lang="tr-TR" dirty="0"/>
              <a:t> bir doğru çizgidir.</a:t>
            </a:r>
          </a:p>
          <a:p>
            <a:r>
              <a:rPr lang="tr-TR" dirty="0"/>
              <a:t>Kesek, daireyi herhangi iki parçaya ayıran bir doğru çizgidir.</a:t>
            </a:r>
          </a:p>
          <a:p>
            <a:r>
              <a:rPr lang="tr-TR" dirty="0"/>
              <a:t>Değme, bir çizginin çemberin herhangi bir noktasına değmesine denir. O noktaya değme noktası, değen çizgiye de teğet denir.</a:t>
            </a:r>
          </a:p>
        </p:txBody>
      </p:sp>
    </p:spTree>
    <p:extLst>
      <p:ext uri="{BB962C8B-B14F-4D97-AF65-F5344CB8AC3E}">
        <p14:creationId xmlns:p14="http://schemas.microsoft.com/office/powerpoint/2010/main" val="1471404270"/>
      </p:ext>
    </p:extLst>
  </p:cSld>
  <p:clrMapOvr>
    <a:masterClrMapping/>
  </p:clrMapOvr>
  <mc:AlternateContent xmlns:mc="http://schemas.openxmlformats.org/markup-compatibility/2006">
    <mc:Choice xmlns:p14="http://schemas.microsoft.com/office/powerpoint/2010/main" Requires="p14">
      <p:transition spd="slow" p14:dur="4400">
        <p14:honeycomb/>
      </p:transition>
    </mc:Choice>
    <mc:Fallback>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endParaRPr lang="tr-TR"/>
          </a:p>
        </p:txBody>
      </p:sp>
      <p:sp>
        <p:nvSpPr>
          <p:cNvPr id="3" name="İçerik Yer Tutucusu 2"/>
          <p:cNvSpPr>
            <a:spLocks noGrp="1"/>
          </p:cNvSpPr>
          <p:nvPr>
            <p:ph idx="1"/>
          </p:nvPr>
        </p:nvSpPr>
        <p:spPr/>
        <p:txBody>
          <a:bodyPr>
            <a:normAutofit fontScale="85000" lnSpcReduction="10000"/>
          </a:bodyPr>
          <a:lstStyle/>
          <a:p>
            <a:r>
              <a:rPr lang="tr-TR" dirty="0"/>
              <a:t>POLİGONLAR: </a:t>
            </a:r>
          </a:p>
          <a:p>
            <a:r>
              <a:rPr lang="tr-TR" dirty="0"/>
              <a:t>Bol, yani birçok kenarlarla </a:t>
            </a:r>
            <a:r>
              <a:rPr lang="tr-TR" dirty="0" err="1"/>
              <a:t>çitlenmiş</a:t>
            </a:r>
            <a:r>
              <a:rPr lang="tr-TR" dirty="0"/>
              <a:t> olan bir düzey parçasına Poligon denir. </a:t>
            </a:r>
          </a:p>
          <a:p>
            <a:r>
              <a:rPr lang="tr-TR" dirty="0"/>
              <a:t>Üçgen, üç kenarlı bir poligondur.</a:t>
            </a:r>
          </a:p>
          <a:p>
            <a:r>
              <a:rPr lang="tr-TR" dirty="0"/>
              <a:t>Dörtgen, dört kenarlı bir poligondur.</a:t>
            </a:r>
          </a:p>
          <a:p>
            <a:r>
              <a:rPr lang="tr-TR" dirty="0"/>
              <a:t>Beşgen, beş kenarlı bir poligondur.</a:t>
            </a:r>
          </a:p>
          <a:p>
            <a:r>
              <a:rPr lang="tr-TR" dirty="0"/>
              <a:t>Altıgen, altı kenarlı bir poligondur </a:t>
            </a:r>
            <a:r>
              <a:rPr lang="tr-TR" dirty="0" err="1"/>
              <a:t>v.b</a:t>
            </a:r>
            <a:r>
              <a:rPr lang="tr-TR" dirty="0"/>
              <a:t>.</a:t>
            </a:r>
          </a:p>
          <a:p>
            <a:r>
              <a:rPr lang="tr-TR" dirty="0"/>
              <a:t>Bir poligonun çevresi, onu çevreleyen kırık çizgidir. </a:t>
            </a:r>
            <a:r>
              <a:rPr lang="tr-TR" dirty="0" err="1"/>
              <a:t>Dayirenin</a:t>
            </a:r>
            <a:r>
              <a:rPr lang="tr-TR" dirty="0"/>
              <a:t> çevresi çemberdir.</a:t>
            </a:r>
          </a:p>
        </p:txBody>
      </p:sp>
    </p:spTree>
    <p:extLst>
      <p:ext uri="{BB962C8B-B14F-4D97-AF65-F5344CB8AC3E}">
        <p14:creationId xmlns:p14="http://schemas.microsoft.com/office/powerpoint/2010/main" val="2936289863"/>
      </p:ext>
    </p:extLst>
  </p:cSld>
  <p:clrMapOvr>
    <a:masterClrMapping/>
  </p:clrMapOvr>
  <mc:AlternateContent xmlns:mc="http://schemas.openxmlformats.org/markup-compatibility/2006">
    <mc:Choice xmlns:p14="http://schemas.microsoft.com/office/powerpoint/2010/main" Requires="p14">
      <p:transition spd="slow" p14:dur="4400">
        <p14:honeycomb/>
      </p:transition>
    </mc:Choice>
    <mc:Fallback>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endParaRPr lang="tr-TR"/>
          </a:p>
        </p:txBody>
      </p:sp>
      <p:sp>
        <p:nvSpPr>
          <p:cNvPr id="3" name="İçerik Yer Tutucusu 2"/>
          <p:cNvSpPr>
            <a:spLocks noGrp="1"/>
          </p:cNvSpPr>
          <p:nvPr>
            <p:ph idx="1"/>
          </p:nvPr>
        </p:nvSpPr>
        <p:spPr/>
        <p:txBody>
          <a:bodyPr>
            <a:noAutofit/>
          </a:bodyPr>
          <a:lstStyle/>
          <a:p>
            <a:r>
              <a:rPr lang="tr-TR" sz="1100" dirty="0"/>
              <a:t>Bir poligonun köşegeni, o poligonun yan yana olmayan köşelerini birleştiren doğru çizgilerdir.</a:t>
            </a:r>
          </a:p>
          <a:p>
            <a:pPr indent="0">
              <a:buNone/>
            </a:pPr>
            <a:endParaRPr lang="tr-TR" sz="1100" dirty="0"/>
          </a:p>
          <a:p>
            <a:r>
              <a:rPr lang="tr-TR" sz="1100" dirty="0"/>
              <a:t>Yüzey: İki boyutlu olarak, yayıldığı, genişlediği düşünülen bir uzamdır. Bu boyutlar uzunluk ve genişliktir.</a:t>
            </a:r>
          </a:p>
          <a:p>
            <a:endParaRPr lang="tr-TR" sz="1100" dirty="0"/>
          </a:p>
          <a:p>
            <a:pPr indent="0">
              <a:buNone/>
            </a:pPr>
            <a:r>
              <a:rPr lang="tr-TR" sz="1100" dirty="0" smtClean="0"/>
              <a:t>Bir </a:t>
            </a:r>
            <a:r>
              <a:rPr lang="tr-TR" sz="1100" dirty="0"/>
              <a:t>yüzey değerini ölçmek için, o yüzey, birim olmak üzere seçilmiş bir yüzeyle oranlanır. Yüzey birimi, genel olarak, metrekaredir. Metrekare, her kenarı bir metre olan karedir.</a:t>
            </a:r>
          </a:p>
          <a:p>
            <a:r>
              <a:rPr lang="tr-TR" sz="1100" dirty="0"/>
              <a:t>Dikey dörtgen: Dikey dörtgenin alanı tabanı ile yüksekliğinin çarpımına eşittir. Misal: Tabanı 6 metre ve yüksekliği 3 metre olan bir dikey dörtgen düşünelim. Onun tabanı olan 6 metreyi, yüksekliği olan 3 metre ile çarparsak elde edeceğimiz 18 metrekare, bu dikey dörtgenin alanı olur.</a:t>
            </a:r>
          </a:p>
          <a:p>
            <a:endParaRPr lang="tr-TR" sz="1100" dirty="0"/>
          </a:p>
        </p:txBody>
      </p:sp>
    </p:spTree>
    <p:extLst>
      <p:ext uri="{BB962C8B-B14F-4D97-AF65-F5344CB8AC3E}">
        <p14:creationId xmlns:p14="http://schemas.microsoft.com/office/powerpoint/2010/main" val="1522446311"/>
      </p:ext>
    </p:extLst>
  </p:cSld>
  <p:clrMapOvr>
    <a:masterClrMapping/>
  </p:clrMapOvr>
  <mc:AlternateContent xmlns:mc="http://schemas.openxmlformats.org/markup-compatibility/2006">
    <mc:Choice xmlns:p14="http://schemas.microsoft.com/office/powerpoint/2010/main" Requires="p14">
      <p:transition spd="slow" p14:dur="4400">
        <p14:honeycomb/>
      </p:transition>
    </mc:Choice>
    <mc:Fallback>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endParaRPr lang="tr-TR"/>
          </a:p>
        </p:txBody>
      </p:sp>
      <p:sp>
        <p:nvSpPr>
          <p:cNvPr id="3" name="İçerik Yer Tutucusu 2"/>
          <p:cNvSpPr>
            <a:spLocks noGrp="1"/>
          </p:cNvSpPr>
          <p:nvPr>
            <p:ph idx="1"/>
          </p:nvPr>
        </p:nvSpPr>
        <p:spPr/>
        <p:txBody>
          <a:bodyPr>
            <a:noAutofit/>
          </a:bodyPr>
          <a:lstStyle/>
          <a:p>
            <a:r>
              <a:rPr lang="tr-TR" sz="1100" dirty="0"/>
              <a:t>Paralelkenar: Paralelkenarın alanı, tabanı ile yüksekliğinin çarpımına eşittir. Misal: Tabanı 24 metre ve yüksekliği 16 metre olan bir paralelkenar düşünelim. 24 ile 16nın çarpımı olan 384 metrekare, bu paralelkenarın alanıdır.</a:t>
            </a:r>
          </a:p>
          <a:p>
            <a:r>
              <a:rPr lang="tr-TR" sz="1100" dirty="0"/>
              <a:t>Kare: Karenin alanı, bir kenarının kendisi ile olan çarpımına eşittir. Misal: Kenarı 4 metre olan bir kare düşünelim. 4ü 4le çarparız. Elde edeceğimiz 16 metrekare, bu karenin alanı olur</a:t>
            </a:r>
            <a:r>
              <a:rPr lang="tr-TR" sz="1100" dirty="0" smtClean="0"/>
              <a:t>.</a:t>
            </a:r>
            <a:endParaRPr lang="tr-TR" sz="1100" dirty="0"/>
          </a:p>
          <a:p>
            <a:endParaRPr lang="tr-TR" sz="1100" dirty="0"/>
          </a:p>
          <a:p>
            <a:r>
              <a:rPr lang="tr-TR" sz="1100" dirty="0"/>
              <a:t>Eşkenar dörtgen: Eşkenar dörtgenin alanı, onun iki köşegeninin çarpımının yarısına eşittir. Misal: Köşegenleri 6 metre ve 10 metre uzunluğunda olan bir eşkenar dörtgende 10un 6 ile çarpımı olan 60ın yarısı alınırsa elde edilen 30 metrekare bu eşkenar dörtgenin alanı olur</a:t>
            </a:r>
            <a:r>
              <a:rPr lang="tr-TR" sz="1100" dirty="0" smtClean="0"/>
              <a:t>.</a:t>
            </a:r>
            <a:endParaRPr lang="tr-TR" sz="1100" dirty="0"/>
          </a:p>
          <a:p>
            <a:endParaRPr lang="tr-TR" sz="1100" dirty="0"/>
          </a:p>
          <a:p>
            <a:r>
              <a:rPr lang="tr-TR" sz="1100" dirty="0"/>
              <a:t>Üçgen: Bir üçgenin alanı tabanı ile yarı yüksekliğinin çarpımına eşittir. </a:t>
            </a:r>
            <a:r>
              <a:rPr lang="tr-TR" sz="1100" dirty="0" err="1"/>
              <a:t>hut</a:t>
            </a:r>
            <a:r>
              <a:rPr lang="tr-TR" sz="1100" dirty="0"/>
              <a:t> ta bir üçgenin alanı yüksekliği ile yarı tabanının çarpımına eşittir. Misal: Tabanı 14 metre ve yüksekliği 6 metre olan bir üçgen düşünelim.</a:t>
            </a:r>
          </a:p>
          <a:p>
            <a:endParaRPr lang="tr-TR" sz="1100" dirty="0"/>
          </a:p>
        </p:txBody>
      </p:sp>
    </p:spTree>
    <p:extLst>
      <p:ext uri="{BB962C8B-B14F-4D97-AF65-F5344CB8AC3E}">
        <p14:creationId xmlns:p14="http://schemas.microsoft.com/office/powerpoint/2010/main" val="4078337324"/>
      </p:ext>
    </p:extLst>
  </p:cSld>
  <p:clrMapOvr>
    <a:masterClrMapping/>
  </p:clrMapOvr>
  <mc:AlternateContent xmlns:mc="http://schemas.openxmlformats.org/markup-compatibility/2006">
    <mc:Choice xmlns:p14="http://schemas.microsoft.com/office/powerpoint/2010/main" Requires="p14">
      <p:transition spd="slow" p14:dur="4400">
        <p14:honeycomb/>
      </p:transition>
    </mc:Choice>
    <mc:Fallback>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endParaRPr lang="tr-TR"/>
          </a:p>
        </p:txBody>
      </p:sp>
      <p:sp>
        <p:nvSpPr>
          <p:cNvPr id="3" name="İçerik Yer Tutucusu 2"/>
          <p:cNvSpPr>
            <a:spLocks noGrp="1"/>
          </p:cNvSpPr>
          <p:nvPr>
            <p:ph idx="1"/>
          </p:nvPr>
        </p:nvSpPr>
        <p:spPr/>
        <p:txBody>
          <a:bodyPr>
            <a:noAutofit/>
          </a:bodyPr>
          <a:lstStyle/>
          <a:p>
            <a:r>
              <a:rPr lang="tr-TR" sz="1000" dirty="0"/>
              <a:t>Tabanını yüksekliğinin yarısı ile çarparız ve şunu elde ederiz: 14*3 = 42 metrekare</a:t>
            </a:r>
          </a:p>
          <a:p>
            <a:r>
              <a:rPr lang="tr-TR" sz="1000" dirty="0"/>
              <a:t>Yüksekliğini, tabanının yarısı ile çarparız ve şunu elde ederiz: 6*7 = 42 metrekare</a:t>
            </a:r>
          </a:p>
          <a:p>
            <a:r>
              <a:rPr lang="tr-TR" sz="1000" dirty="0"/>
              <a:t>Yamuk: Bir yamuğun alanı, iki taban toplamının yarısı ile yüksekliğinin çarpımına eşittir. Misal: Yüksekliği 7 metre ve tabanları 10 ve 16 metre olan bir yamuk düşünelim: İki taban toplamının yarısı şuna eşittir. (16+10)/2 = 13. Yamuğun alanı da 13*7 = 91 metrekaredir.</a:t>
            </a:r>
          </a:p>
          <a:p>
            <a:r>
              <a:rPr lang="tr-TR" sz="1000" dirty="0"/>
              <a:t>Herhangi bir poligon: Herhangi bir poligonun alanı, birçok yollarla elde edilir</a:t>
            </a:r>
            <a:r>
              <a:rPr lang="tr-TR" sz="1000" dirty="0" smtClean="0"/>
              <a:t>.</a:t>
            </a:r>
            <a:endParaRPr lang="tr-TR" sz="1000" dirty="0"/>
          </a:p>
          <a:p>
            <a:r>
              <a:rPr lang="tr-TR" sz="1000" dirty="0"/>
              <a:t>yol: Poligon üçgenlere parçalanır, her üçgenin alanı ayrı araştırılır ve bu alanların toplamı bulunur</a:t>
            </a:r>
            <a:r>
              <a:rPr lang="tr-TR" sz="1000" dirty="0" smtClean="0"/>
              <a:t>.</a:t>
            </a:r>
            <a:endParaRPr lang="tr-TR" sz="1000" dirty="0"/>
          </a:p>
          <a:p>
            <a:r>
              <a:rPr lang="tr-TR" sz="1000" dirty="0"/>
              <a:t>yol: Poligon dik üçgenlere ve dik yamuklara parçalanır. Bunun için, poligonun iki uzak köşesini birleştiririz ve diğer köşelerden bu doğru çizgi üzerine dikeyler çizeriz. Ortaya çıkacak dik üçgenler </a:t>
            </a:r>
            <a:r>
              <a:rPr lang="tr-TR" sz="1000" dirty="0" err="1"/>
              <a:t>vedik</a:t>
            </a:r>
            <a:r>
              <a:rPr lang="tr-TR" sz="1000" dirty="0"/>
              <a:t> yamukların alanlarını buluruz ve bunların toplamını hesaplarız.</a:t>
            </a:r>
          </a:p>
          <a:p>
            <a:r>
              <a:rPr lang="tr-TR" sz="1000" dirty="0"/>
              <a:t>Düzgün Poligon: Bir düzgün poligonun alanı, iç teğet çemberinin yarıçapının yarısı ile çevresinin çarpımına eşittir. Misal: Kenarları 7 metre ve iç teğet çemberinin yarıçapı 6 metre olan düzgün bir altıgeni göz önüne alalım. Çevresi 7*6 = 42 metredir. Çevresi ile iç teğet çemberinin yarıçapının yarısının çarpımı 42*(6/2) = 42*3 = 126dır. Bu düzgün altıgenin alanı 126 metrekaredir.</a:t>
            </a:r>
          </a:p>
          <a:p>
            <a:endParaRPr lang="tr-TR" sz="1000" dirty="0"/>
          </a:p>
        </p:txBody>
      </p:sp>
    </p:spTree>
    <p:extLst>
      <p:ext uri="{BB962C8B-B14F-4D97-AF65-F5344CB8AC3E}">
        <p14:creationId xmlns:p14="http://schemas.microsoft.com/office/powerpoint/2010/main" val="1877010203"/>
      </p:ext>
    </p:extLst>
  </p:cSld>
  <p:clrMapOvr>
    <a:masterClrMapping/>
  </p:clrMapOvr>
  <mc:AlternateContent xmlns:mc="http://schemas.openxmlformats.org/markup-compatibility/2006">
    <mc:Choice xmlns:p14="http://schemas.microsoft.com/office/powerpoint/2010/main" Requires="p14">
      <p:transition spd="slow" p14:dur="4400">
        <p14:honeycomb/>
      </p:transition>
    </mc:Choice>
    <mc:Fallback>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smtClean="0"/>
              <a:t>Atatürk’ün Geometri </a:t>
            </a:r>
            <a:r>
              <a:rPr lang="tr-TR" dirty="0" err="1" smtClean="0"/>
              <a:t>kitabI</a:t>
            </a:r>
            <a:endParaRPr lang="tr-TR" dirty="0"/>
          </a:p>
        </p:txBody>
      </p:sp>
      <p:sp>
        <p:nvSpPr>
          <p:cNvPr id="3" name="İçerik Yer Tutucusu 2"/>
          <p:cNvSpPr>
            <a:spLocks noGrp="1"/>
          </p:cNvSpPr>
          <p:nvPr>
            <p:ph idx="1"/>
          </p:nvPr>
        </p:nvSpPr>
        <p:spPr/>
        <p:txBody>
          <a:bodyPr>
            <a:normAutofit fontScale="70000" lnSpcReduction="20000"/>
          </a:bodyPr>
          <a:lstStyle/>
          <a:p>
            <a:r>
              <a:rPr lang="tr-TR" dirty="0"/>
              <a:t>Bilimsel terimlerin Türkçeleştirilmesinde karşımıza çıkan ilk adım yine, Atatürk’ün 1936-37 kış aylarında kendisinin yazdığı ve geometri öğretiminde yol gösterici olarak tasarlanan 44 sayfalık bir geometri kitabı. Kitap, 1937’de Milli Eğitim Bakanlığı tarafından yazar adı konmadan yayınlanmış, 1971 yılında da ikinci bir baskısı Türk Dil Kurumu tarafından çıkarılmış. Kitapta yer alan, günümüzde de kullanılmakta olan pek çok terim, Atatürk tarafından türetilmiş. Atatürk’ün türettiği sözcükler ile daha önce kullanılan Osmanlıca sözcükler karşılaştırıldığında yapılan işin önemi ortaya çıkıyor. Tablodan da görülebileceği gibi bugün kullandığımız matematik terimlerinin hemen hemen tamamı Atatürk tarafından türetilmiş, başka bir ifadeyle bu sözcüklerin büyük çoğunluğu tutmuş. Atatürk’ün önerdiklerinden sadece “</a:t>
            </a:r>
            <a:r>
              <a:rPr lang="tr-TR" dirty="0" err="1"/>
              <a:t>varsayı</a:t>
            </a:r>
            <a:r>
              <a:rPr lang="tr-TR" dirty="0"/>
              <a:t>, </a:t>
            </a:r>
            <a:r>
              <a:rPr lang="tr-TR" dirty="0" err="1"/>
              <a:t>pürüzma</a:t>
            </a:r>
            <a:r>
              <a:rPr lang="tr-TR" dirty="0"/>
              <a:t>, dikey üçgen, dikey açı, </a:t>
            </a:r>
            <a:r>
              <a:rPr lang="tr-TR" dirty="0" err="1"/>
              <a:t>tümey</a:t>
            </a:r>
            <a:r>
              <a:rPr lang="tr-TR" dirty="0"/>
              <a:t> açı, </a:t>
            </a:r>
            <a:r>
              <a:rPr lang="tr-TR" dirty="0" err="1"/>
              <a:t>imsiy</a:t>
            </a:r>
            <a:r>
              <a:rPr lang="tr-TR" dirty="0"/>
              <a:t>, </a:t>
            </a:r>
            <a:r>
              <a:rPr lang="tr-TR" dirty="0" err="1"/>
              <a:t>ökül</a:t>
            </a:r>
            <a:r>
              <a:rPr lang="tr-TR" dirty="0"/>
              <a:t>, </a:t>
            </a:r>
            <a:r>
              <a:rPr lang="tr-TR" dirty="0" err="1"/>
              <a:t>yüre</a:t>
            </a:r>
            <a:r>
              <a:rPr lang="tr-TR" dirty="0"/>
              <a:t>” terimleri yerine, bugün sırasıyla “varsayım, prizma, dik üçgen, dik açı, tümler açı, benzerlik, tüm/bütün, küre” terimleri kullanılıyor. </a:t>
            </a:r>
          </a:p>
        </p:txBody>
      </p:sp>
    </p:spTree>
    <p:extLst>
      <p:ext uri="{BB962C8B-B14F-4D97-AF65-F5344CB8AC3E}">
        <p14:creationId xmlns:p14="http://schemas.microsoft.com/office/powerpoint/2010/main" val="1281414310"/>
      </p:ext>
    </p:extLst>
  </p:cSld>
  <p:clrMapOvr>
    <a:masterClrMapping/>
  </p:clrMapOvr>
  <mc:AlternateContent xmlns:mc="http://schemas.openxmlformats.org/markup-compatibility/2006">
    <mc:Choice xmlns:p14="http://schemas.microsoft.com/office/powerpoint/2010/main" Requires="p14">
      <p:transition spd="slow" p14:dur="4400">
        <p14:honeycomb/>
      </p:transition>
    </mc:Choice>
    <mc:Fallback>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endParaRPr lang="tr-TR"/>
          </a:p>
        </p:txBody>
      </p:sp>
      <p:sp>
        <p:nvSpPr>
          <p:cNvPr id="3" name="İçerik Yer Tutucusu 2"/>
          <p:cNvSpPr>
            <a:spLocks noGrp="1"/>
          </p:cNvSpPr>
          <p:nvPr>
            <p:ph idx="1"/>
          </p:nvPr>
        </p:nvSpPr>
        <p:spPr/>
        <p:txBody>
          <a:bodyPr/>
          <a:lstStyle/>
          <a:p>
            <a:endParaRPr lang="tr-TR"/>
          </a:p>
        </p:txBody>
      </p:sp>
    </p:spTree>
    <p:extLst>
      <p:ext uri="{BB962C8B-B14F-4D97-AF65-F5344CB8AC3E}">
        <p14:creationId xmlns:p14="http://schemas.microsoft.com/office/powerpoint/2010/main" val="3582067587"/>
      </p:ext>
    </p:extLst>
  </p:cSld>
  <p:clrMapOvr>
    <a:masterClrMapping/>
  </p:clrMapOvr>
  <mc:AlternateContent xmlns:mc="http://schemas.openxmlformats.org/markup-compatibility/2006">
    <mc:Choice xmlns:p14="http://schemas.microsoft.com/office/powerpoint/2010/main" Requires="p14">
      <p:transition spd="slow" p14:dur="4400">
        <p14:honeycomb/>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1475656" y="1268760"/>
            <a:ext cx="6400800" cy="685800"/>
          </a:xfrm>
        </p:spPr>
        <p:txBody>
          <a:bodyPr>
            <a:normAutofit fontScale="90000"/>
          </a:bodyPr>
          <a:lstStyle/>
          <a:p>
            <a:r>
              <a:rPr lang="tr-TR" dirty="0" smtClean="0">
                <a:solidFill>
                  <a:srgbClr val="FF0000"/>
                </a:solidFill>
              </a:rPr>
              <a:t>Atatürk’ün geometriye verdiği önem</a:t>
            </a:r>
            <a:endParaRPr lang="tr-TR" dirty="0">
              <a:solidFill>
                <a:srgbClr val="FF0000"/>
              </a:solidFill>
            </a:endParaRPr>
          </a:p>
        </p:txBody>
      </p:sp>
      <p:sp>
        <p:nvSpPr>
          <p:cNvPr id="3" name="İçerik Yer Tutucusu 2"/>
          <p:cNvSpPr>
            <a:spLocks noGrp="1"/>
          </p:cNvSpPr>
          <p:nvPr>
            <p:ph idx="1"/>
          </p:nvPr>
        </p:nvSpPr>
        <p:spPr/>
        <p:txBody>
          <a:bodyPr/>
          <a:lstStyle/>
          <a:p>
            <a:r>
              <a:rPr lang="tr-TR" dirty="0"/>
              <a:t>Atatürk Selanik Askeri </a:t>
            </a:r>
            <a:r>
              <a:rPr lang="tr-TR" dirty="0" err="1"/>
              <a:t>Rüşdiyesinde</a:t>
            </a:r>
            <a:r>
              <a:rPr lang="tr-TR" dirty="0"/>
              <a:t> iken Matematik dersindeki başarısı ile öğretmeni Yüzbaşı Mustafa Efendi'nin gözüne girmiş ve bunun sonucu olarak isminin sonuna” Kemal “ismi eklenmiştir. Atatürk askeri öğrenimi süresince matematikle sistemli bir şekilde ilgilenmiştir.</a:t>
            </a:r>
          </a:p>
          <a:p>
            <a:endParaRPr lang="tr-TR" dirty="0"/>
          </a:p>
        </p:txBody>
      </p:sp>
    </p:spTree>
    <p:extLst>
      <p:ext uri="{BB962C8B-B14F-4D97-AF65-F5344CB8AC3E}">
        <p14:creationId xmlns:p14="http://schemas.microsoft.com/office/powerpoint/2010/main" val="3558593292"/>
      </p:ext>
    </p:extLst>
  </p:cSld>
  <p:clrMapOvr>
    <a:masterClrMapping/>
  </p:clrMapOvr>
  <mc:AlternateContent xmlns:mc="http://schemas.openxmlformats.org/markup-compatibility/2006">
    <mc:Choice xmlns:p14="http://schemas.microsoft.com/office/powerpoint/2010/main" Requires="p14">
      <p:transition spd="slow" p14:dur="4400">
        <p14:honeycomb/>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solidFill>
                  <a:srgbClr val="FF0000"/>
                </a:solidFill>
              </a:rPr>
              <a:t>Atatürk’ün geometriye verdiği önem</a:t>
            </a:r>
          </a:p>
        </p:txBody>
      </p:sp>
      <p:sp>
        <p:nvSpPr>
          <p:cNvPr id="3" name="İçerik Yer Tutucusu 2"/>
          <p:cNvSpPr>
            <a:spLocks noGrp="1"/>
          </p:cNvSpPr>
          <p:nvPr>
            <p:ph idx="1"/>
          </p:nvPr>
        </p:nvSpPr>
        <p:spPr/>
        <p:txBody>
          <a:bodyPr>
            <a:normAutofit fontScale="85000" lnSpcReduction="20000"/>
          </a:bodyPr>
          <a:lstStyle/>
          <a:p>
            <a:r>
              <a:rPr lang="tr-TR" dirty="0"/>
              <a:t>O'nun 1904 yılında Harp Akademisi'ni bitirdikten sonra ve ölümünden 1,5 yıl öncesine kadar bu ilginin ne ölçüde devam ettiğini bilmiyoruz. Ancak birazdan bahsedeceğim iki olay O'nun matematik dehasını gözler önüne serecektir. Bunların birincisi “geometri” kitabı yazmış olması, ikincisi ise </a:t>
            </a:r>
            <a:r>
              <a:rPr lang="tr-TR" dirty="0" err="1"/>
              <a:t>Sivas'da</a:t>
            </a:r>
            <a:r>
              <a:rPr lang="tr-TR" dirty="0"/>
              <a:t> bizzat geometri dersi anlatmasıdır. </a:t>
            </a:r>
          </a:p>
          <a:p>
            <a:endParaRPr lang="tr-TR" dirty="0"/>
          </a:p>
          <a:p>
            <a:r>
              <a:rPr lang="tr-TR" dirty="0"/>
              <a:t>Bu kitap, ilk kez 1937 yılında, Geometri öğretenlere ve bu konuda bilgi isteyenlere kılavuz olarak Kültür Bakanlığınca yayınlanmıştır. Atatürk bu eserde günümüzde kullandığımız terimleri türetmiştir.</a:t>
            </a:r>
          </a:p>
          <a:p>
            <a:endParaRPr lang="tr-TR" dirty="0"/>
          </a:p>
        </p:txBody>
      </p:sp>
    </p:spTree>
    <p:extLst>
      <p:ext uri="{BB962C8B-B14F-4D97-AF65-F5344CB8AC3E}">
        <p14:creationId xmlns:p14="http://schemas.microsoft.com/office/powerpoint/2010/main" val="3890225980"/>
      </p:ext>
    </p:extLst>
  </p:cSld>
  <p:clrMapOvr>
    <a:masterClrMapping/>
  </p:clrMapOvr>
  <mc:AlternateContent xmlns:mc="http://schemas.openxmlformats.org/markup-compatibility/2006">
    <mc:Choice xmlns:p14="http://schemas.microsoft.com/office/powerpoint/2010/main" Requires="p14">
      <p:transition spd="slow" p14:dur="4400">
        <p14:honeycomb/>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1331640" y="2420888"/>
            <a:ext cx="6400800" cy="3048001"/>
          </a:xfrm>
        </p:spPr>
        <p:txBody>
          <a:bodyPr>
            <a:normAutofit/>
          </a:bodyPr>
          <a:lstStyle/>
          <a:p>
            <a:pPr indent="0">
              <a:buNone/>
            </a:pPr>
            <a:r>
              <a:rPr lang="tr-TR" dirty="0"/>
              <a:t>Türk Dil Kurumu başuzmanı olan ve kendisine Mustafa Kemal tarafından </a:t>
            </a:r>
            <a:r>
              <a:rPr lang="tr-TR" dirty="0" err="1"/>
              <a:t>Dilaçar</a:t>
            </a:r>
            <a:r>
              <a:rPr lang="tr-TR" dirty="0"/>
              <a:t> soyadı verilen </a:t>
            </a:r>
            <a:r>
              <a:rPr lang="tr-TR" dirty="0" err="1"/>
              <a:t>Agop</a:t>
            </a:r>
            <a:r>
              <a:rPr lang="tr-TR" dirty="0"/>
              <a:t> </a:t>
            </a:r>
            <a:r>
              <a:rPr lang="tr-TR" dirty="0" err="1"/>
              <a:t>Dilaçar</a:t>
            </a:r>
            <a:r>
              <a:rPr lang="tr-TR" dirty="0"/>
              <a:t> a göre; Geometri kitabını Atatürk, ölümünden bir buçuk yıl kadar önce, 1936 - 1937 yılı kış aylarında Dolmabahçe sarayında kendi elleriyle yazmıştır. Askerlik ocağından gelen Atatürk aynı anda büyük bir eğitimci de olup yurdun kültür sorunlarıyla da fazlasıyla ilgilenmiştir.</a:t>
            </a:r>
          </a:p>
          <a:p>
            <a:pPr indent="0">
              <a:buNone/>
            </a:pPr>
            <a:endParaRPr lang="tr-TR" dirty="0"/>
          </a:p>
        </p:txBody>
      </p:sp>
      <p:sp>
        <p:nvSpPr>
          <p:cNvPr id="4" name="Başlık 3"/>
          <p:cNvSpPr>
            <a:spLocks noGrp="1"/>
          </p:cNvSpPr>
          <p:nvPr>
            <p:ph type="title"/>
          </p:nvPr>
        </p:nvSpPr>
        <p:spPr>
          <a:xfrm>
            <a:off x="1403648" y="1412776"/>
            <a:ext cx="6400800" cy="685800"/>
          </a:xfrm>
        </p:spPr>
        <p:txBody>
          <a:bodyPr>
            <a:noAutofit/>
          </a:bodyPr>
          <a:lstStyle/>
          <a:p>
            <a:r>
              <a:rPr lang="tr-TR" sz="2400" dirty="0" smtClean="0">
                <a:solidFill>
                  <a:srgbClr val="FF0000"/>
                </a:solidFill>
              </a:rPr>
              <a:t>Atatürk’ün geometri </a:t>
            </a:r>
            <a:r>
              <a:rPr lang="tr-TR" sz="2400" dirty="0" err="1" smtClean="0">
                <a:solidFill>
                  <a:srgbClr val="FF0000"/>
                </a:solidFill>
              </a:rPr>
              <a:t>alaninda</a:t>
            </a:r>
            <a:r>
              <a:rPr lang="tr-TR" sz="2400" dirty="0" smtClean="0">
                <a:solidFill>
                  <a:srgbClr val="FF0000"/>
                </a:solidFill>
              </a:rPr>
              <a:t> </a:t>
            </a:r>
            <a:r>
              <a:rPr lang="tr-TR" sz="2400" dirty="0" err="1" smtClean="0">
                <a:solidFill>
                  <a:srgbClr val="FF0000"/>
                </a:solidFill>
              </a:rPr>
              <a:t>yaptiği</a:t>
            </a:r>
            <a:r>
              <a:rPr lang="tr-TR" sz="2400" dirty="0" smtClean="0">
                <a:solidFill>
                  <a:srgbClr val="FF0000"/>
                </a:solidFill>
              </a:rPr>
              <a:t> </a:t>
            </a:r>
            <a:r>
              <a:rPr lang="tr-TR" sz="2400" dirty="0" err="1" smtClean="0">
                <a:solidFill>
                  <a:srgbClr val="FF0000"/>
                </a:solidFill>
              </a:rPr>
              <a:t>çalişmalar</a:t>
            </a:r>
            <a:endParaRPr lang="tr-TR" sz="2400" dirty="0">
              <a:solidFill>
                <a:srgbClr val="FF0000"/>
              </a:solidFill>
            </a:endParaRPr>
          </a:p>
        </p:txBody>
      </p:sp>
    </p:spTree>
    <p:extLst>
      <p:ext uri="{BB962C8B-B14F-4D97-AF65-F5344CB8AC3E}">
        <p14:creationId xmlns:p14="http://schemas.microsoft.com/office/powerpoint/2010/main" val="3216979206"/>
      </p:ext>
    </p:extLst>
  </p:cSld>
  <p:clrMapOvr>
    <a:masterClrMapping/>
  </p:clrMapOvr>
  <mc:AlternateContent xmlns:mc="http://schemas.openxmlformats.org/markup-compatibility/2006">
    <mc:Choice xmlns:p14="http://schemas.microsoft.com/office/powerpoint/2010/main" Requires="p14">
      <p:transition spd="slow" p14:dur="4400">
        <p14:honeycomb/>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a:bodyPr>
          <a:lstStyle/>
          <a:p>
            <a:endParaRPr lang="tr-TR" dirty="0"/>
          </a:p>
        </p:txBody>
      </p:sp>
      <p:sp>
        <p:nvSpPr>
          <p:cNvPr id="3" name="İçerik Yer Tutucusu 2"/>
          <p:cNvSpPr>
            <a:spLocks noGrp="1"/>
          </p:cNvSpPr>
          <p:nvPr>
            <p:ph idx="1"/>
          </p:nvPr>
        </p:nvSpPr>
        <p:spPr/>
        <p:txBody>
          <a:bodyPr>
            <a:normAutofit fontScale="85000" lnSpcReduction="10000"/>
          </a:bodyPr>
          <a:lstStyle/>
          <a:p>
            <a:r>
              <a:rPr lang="tr-TR" dirty="0"/>
              <a:t>Türk Dil Kurumu başuzmanı olan ve kendisine Mustafa Kemal tarafından </a:t>
            </a:r>
            <a:r>
              <a:rPr lang="tr-TR" dirty="0" err="1"/>
              <a:t>Dilaçar</a:t>
            </a:r>
            <a:r>
              <a:rPr lang="tr-TR" dirty="0"/>
              <a:t> soyadı verilen </a:t>
            </a:r>
            <a:r>
              <a:rPr lang="tr-TR" dirty="0" err="1"/>
              <a:t>Agop</a:t>
            </a:r>
            <a:r>
              <a:rPr lang="tr-TR" dirty="0"/>
              <a:t> </a:t>
            </a:r>
            <a:r>
              <a:rPr lang="tr-TR" dirty="0" err="1"/>
              <a:t>Dilaçar</a:t>
            </a:r>
            <a:r>
              <a:rPr lang="tr-TR" dirty="0"/>
              <a:t> a göre; Geometri kitabını Atatürk, ölümünden bir buçuk yıl kadar önce, 1936 - 1937 yılı kış aylarında Dolmabahçe sarayında kendi elleriyle yazmıştır. Askerlik ocağından gelen Atatürk aynı anda büyük bir eğitimci de olup yurdun kültür sorunlarıyla da fazlasıyla ilgilenmiştir. Tarih boyunca yabancı ülkelerde büyük sanını kazanan asker devlet başkanları, uluslarına eğitim alanında da önderlik etmişler, kendi kalemleriyle eğitici yapıtlar meydana getirmişlerdir. İngilizlerin büyük </a:t>
            </a:r>
            <a:r>
              <a:rPr lang="tr-TR" dirty="0" err="1"/>
              <a:t>Alfredi</a:t>
            </a:r>
            <a:r>
              <a:rPr lang="tr-TR" dirty="0"/>
              <a:t>(</a:t>
            </a:r>
            <a:r>
              <a:rPr lang="tr-TR" dirty="0" err="1"/>
              <a:t>Alfred</a:t>
            </a:r>
            <a:r>
              <a:rPr lang="tr-TR" dirty="0"/>
              <a:t> </a:t>
            </a:r>
            <a:r>
              <a:rPr lang="tr-TR" dirty="0" err="1"/>
              <a:t>the</a:t>
            </a:r>
            <a:r>
              <a:rPr lang="tr-TR" dirty="0"/>
              <a:t> Great, 849-899) ve Almanların büyük </a:t>
            </a:r>
            <a:r>
              <a:rPr lang="tr-TR" dirty="0" err="1"/>
              <a:t>Friedrichi</a:t>
            </a:r>
            <a:r>
              <a:rPr lang="tr-TR" dirty="0"/>
              <a:t>(</a:t>
            </a:r>
            <a:r>
              <a:rPr lang="tr-TR" dirty="0" err="1"/>
              <a:t>Freidrich</a:t>
            </a:r>
            <a:r>
              <a:rPr lang="tr-TR" dirty="0"/>
              <a:t> der </a:t>
            </a:r>
            <a:r>
              <a:rPr lang="tr-TR" dirty="0" err="1"/>
              <a:t>Grosse</a:t>
            </a:r>
            <a:r>
              <a:rPr lang="tr-TR" dirty="0"/>
              <a:t>, 1712-1786) bu gerçeğin iki büyük kanıtıdır.</a:t>
            </a:r>
          </a:p>
        </p:txBody>
      </p:sp>
    </p:spTree>
    <p:extLst>
      <p:ext uri="{BB962C8B-B14F-4D97-AF65-F5344CB8AC3E}">
        <p14:creationId xmlns:p14="http://schemas.microsoft.com/office/powerpoint/2010/main" val="3183857042"/>
      </p:ext>
    </p:extLst>
  </p:cSld>
  <p:clrMapOvr>
    <a:masterClrMapping/>
  </p:clrMapOvr>
  <mc:AlternateContent xmlns:mc="http://schemas.openxmlformats.org/markup-compatibility/2006">
    <mc:Choice xmlns:p14="http://schemas.microsoft.com/office/powerpoint/2010/main" Requires="p14">
      <p:transition spd="slow" p14:dur="4400">
        <p14:honeycomb/>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endParaRPr lang="tr-TR"/>
          </a:p>
        </p:txBody>
      </p:sp>
      <p:sp>
        <p:nvSpPr>
          <p:cNvPr id="3" name="İçerik Yer Tutucusu 2"/>
          <p:cNvSpPr>
            <a:spLocks noGrp="1"/>
          </p:cNvSpPr>
          <p:nvPr>
            <p:ph idx="1"/>
          </p:nvPr>
        </p:nvSpPr>
        <p:spPr/>
        <p:txBody>
          <a:bodyPr>
            <a:normAutofit fontScale="92500" lnSpcReduction="10000"/>
          </a:bodyPr>
          <a:lstStyle/>
          <a:p>
            <a:r>
              <a:rPr lang="tr-TR" dirty="0"/>
              <a:t>Geometri kitabının kapağında önemle belirtildiği üzere, Atatürk ün bu yapıtı, geometri öğretenlerle, bu konuda kitap yazacaklara kılavuz olarak Kültür Bakanlığınca neşredilmiştir. Kapakta yazar adı yoktur, fakat yazının ruhu ve tutumu, onun Atatürk ün elinden çıkmış olduğunu apaçık gösterir.</a:t>
            </a:r>
          </a:p>
          <a:p>
            <a:r>
              <a:rPr lang="tr-TR" dirty="0"/>
              <a:t>Geometri, eski terimle Hendese, eğitim sistemimizde önemli bir yer tuttuğu halde, terimleri çok ağdalı ve çapraşıktı. Arapça ve Farsça okul programından kaldırılmış, fakat Arapça üzerine kurulmuş olan terimler kalmıştı.</a:t>
            </a:r>
          </a:p>
        </p:txBody>
      </p:sp>
    </p:spTree>
    <p:extLst>
      <p:ext uri="{BB962C8B-B14F-4D97-AF65-F5344CB8AC3E}">
        <p14:creationId xmlns:p14="http://schemas.microsoft.com/office/powerpoint/2010/main" val="3869874263"/>
      </p:ext>
    </p:extLst>
  </p:cSld>
  <p:clrMapOvr>
    <a:masterClrMapping/>
  </p:clrMapOvr>
  <mc:AlternateContent xmlns:mc="http://schemas.openxmlformats.org/markup-compatibility/2006">
    <mc:Choice xmlns:p14="http://schemas.microsoft.com/office/powerpoint/2010/main" Requires="p14">
      <p:transition spd="slow" p14:dur="4400">
        <p14:honeycomb/>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endParaRPr lang="tr-TR"/>
          </a:p>
        </p:txBody>
      </p:sp>
      <p:sp>
        <p:nvSpPr>
          <p:cNvPr id="3" name="İçerik Yer Tutucusu 2"/>
          <p:cNvSpPr>
            <a:spLocks noGrp="1"/>
          </p:cNvSpPr>
          <p:nvPr>
            <p:ph idx="1"/>
          </p:nvPr>
        </p:nvSpPr>
        <p:spPr/>
        <p:txBody>
          <a:bodyPr>
            <a:normAutofit fontScale="85000" lnSpcReduction="10000"/>
          </a:bodyPr>
          <a:lstStyle/>
          <a:p>
            <a:r>
              <a:rPr lang="tr-TR" dirty="0"/>
              <a:t>Örneğin, müselles-i </a:t>
            </a:r>
            <a:r>
              <a:rPr lang="tr-TR" dirty="0" err="1"/>
              <a:t>mütesaviyül</a:t>
            </a:r>
            <a:r>
              <a:rPr lang="tr-TR" dirty="0"/>
              <a:t> </a:t>
            </a:r>
            <a:r>
              <a:rPr lang="tr-TR" dirty="0" err="1"/>
              <a:t>adlayı</a:t>
            </a:r>
            <a:r>
              <a:rPr lang="tr-TR" dirty="0"/>
              <a:t> hangi öğrenci anlayabilirdi ki. Atatürk, öğrencinin anlayış yolundaki tıkanıklığı açmak için bu terimi eşkenar üçgene çevirdi. İşte bu 44 sayfalık küçük kitapta boyut, uzay, yüzey, düzey, çap, yarıçap, kesek, kesit, yay, çember, teğet, açı, açıortay, içters açı, dışters açı, taban, eğik, kırık, çekül, yatay, düşey, dikey, yöndeş, konum, üçgen, dörtgen, beşgen, köşegen, eşkenar, ikizkenar, paralelkenar, yanal, yamuk, artı, eksi, çarpı, bölü, eşit, toplam, oran, orantı, türev, alan, </a:t>
            </a:r>
            <a:r>
              <a:rPr lang="tr-TR" dirty="0" err="1"/>
              <a:t>varsayı</a:t>
            </a:r>
            <a:r>
              <a:rPr lang="tr-TR" dirty="0"/>
              <a:t>, gerekçe gibi terimler hep bu amaçla Atatürk tarafından türetilip daha sonra da Türkçeye </a:t>
            </a:r>
            <a:r>
              <a:rPr lang="tr-TR" dirty="0" smtClean="0"/>
              <a:t>yerleşmişlerdir.sd</a:t>
            </a:r>
            <a:endParaRPr lang="tr-TR" dirty="0"/>
          </a:p>
        </p:txBody>
      </p:sp>
    </p:spTree>
    <p:extLst>
      <p:ext uri="{BB962C8B-B14F-4D97-AF65-F5344CB8AC3E}">
        <p14:creationId xmlns:p14="http://schemas.microsoft.com/office/powerpoint/2010/main" val="3262091385"/>
      </p:ext>
    </p:extLst>
  </p:cSld>
  <p:clrMapOvr>
    <a:masterClrMapping/>
  </p:clrMapOvr>
  <mc:AlternateContent xmlns:mc="http://schemas.openxmlformats.org/markup-compatibility/2006">
    <mc:Choice xmlns:p14="http://schemas.microsoft.com/office/powerpoint/2010/main" Requires="p14">
      <p:transition spd="slow" p14:dur="4400">
        <p14:honeycomb/>
      </p:transition>
    </mc:Choice>
    <mc:Fallback>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1475656" y="1412776"/>
            <a:ext cx="6400800" cy="685800"/>
          </a:xfrm>
        </p:spPr>
        <p:txBody>
          <a:bodyPr/>
          <a:lstStyle/>
          <a:p>
            <a:endParaRPr lang="tr-TR"/>
          </a:p>
        </p:txBody>
      </p:sp>
      <p:sp>
        <p:nvSpPr>
          <p:cNvPr id="3" name="İçerik Yer Tutucusu 2"/>
          <p:cNvSpPr>
            <a:spLocks noGrp="1"/>
          </p:cNvSpPr>
          <p:nvPr>
            <p:ph idx="1"/>
          </p:nvPr>
        </p:nvSpPr>
        <p:spPr/>
        <p:txBody>
          <a:bodyPr>
            <a:normAutofit fontScale="77500" lnSpcReduction="20000"/>
          </a:bodyPr>
          <a:lstStyle/>
          <a:p>
            <a:r>
              <a:rPr lang="tr-TR" dirty="0"/>
              <a:t>Atatürk eleştirileri daima memnunlukla karşılamış ve ortaya koyduğu yeni sözcük ve terimlere bir deneme hakkı tanıdığını belirtmiştir. Amacı daima daha uyguna doğru ilerlemek olmuş, önerilen değişiklikleri akla uygun görünce hemen benimsemiştir. Atatürk ün ortaya koyduğu terimlerden birkaçı bugün kullanılıştan çıkmış, yerlerini daha uygunlarına bırakmışlardır. </a:t>
            </a:r>
            <a:r>
              <a:rPr lang="tr-TR" dirty="0" err="1"/>
              <a:t>Tümey</a:t>
            </a:r>
            <a:r>
              <a:rPr lang="tr-TR" dirty="0"/>
              <a:t> açı yerine tümler açı, </a:t>
            </a:r>
            <a:r>
              <a:rPr lang="tr-TR" dirty="0" err="1"/>
              <a:t>bütey</a:t>
            </a:r>
            <a:r>
              <a:rPr lang="tr-TR" dirty="0"/>
              <a:t> açı yerine bütünler açı bunlara örnektir. Mustafa Kemal ilke insanı olduğu için bunları hoş görmüş, hatta sevinmiştir de. Yeter ki ortaya koyduğu ilkeler sarsılmasın ve yine </a:t>
            </a:r>
            <a:r>
              <a:rPr lang="tr-TR" dirty="0" err="1"/>
              <a:t>zaviyetan</a:t>
            </a:r>
            <a:r>
              <a:rPr lang="tr-TR" dirty="0"/>
              <a:t>-ı </a:t>
            </a:r>
            <a:r>
              <a:rPr lang="tr-TR" dirty="0" err="1"/>
              <a:t>mütekabiletan</a:t>
            </a:r>
            <a:r>
              <a:rPr lang="tr-TR" dirty="0"/>
              <a:t>-ı </a:t>
            </a:r>
            <a:r>
              <a:rPr lang="tr-TR" dirty="0" err="1"/>
              <a:t>dahiletan</a:t>
            </a:r>
            <a:r>
              <a:rPr lang="tr-TR" dirty="0"/>
              <a:t> ( = içters açılar) gibi terimlere dönülmesin. </a:t>
            </a:r>
          </a:p>
          <a:p>
            <a:r>
              <a:rPr lang="tr-TR" dirty="0"/>
              <a:t>Şimdi bu kitaptan bazı alıntılar yapalım:</a:t>
            </a:r>
          </a:p>
          <a:p>
            <a:endParaRPr lang="tr-TR" dirty="0"/>
          </a:p>
        </p:txBody>
      </p:sp>
    </p:spTree>
    <p:extLst>
      <p:ext uri="{BB962C8B-B14F-4D97-AF65-F5344CB8AC3E}">
        <p14:creationId xmlns:p14="http://schemas.microsoft.com/office/powerpoint/2010/main" val="3905712297"/>
      </p:ext>
    </p:extLst>
  </p:cSld>
  <p:clrMapOvr>
    <a:masterClrMapping/>
  </p:clrMapOvr>
  <mc:AlternateContent xmlns:mc="http://schemas.openxmlformats.org/markup-compatibility/2006">
    <mc:Choice xmlns:p14="http://schemas.microsoft.com/office/powerpoint/2010/main" Requires="p14">
      <p:transition spd="slow" p14:dur="4400">
        <p14:honeycomb/>
      </p:transition>
    </mc:Choice>
    <mc:Fallback>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endParaRPr lang="tr-TR"/>
          </a:p>
        </p:txBody>
      </p:sp>
      <p:sp>
        <p:nvSpPr>
          <p:cNvPr id="3" name="İçerik Yer Tutucusu 2"/>
          <p:cNvSpPr>
            <a:spLocks noGrp="1"/>
          </p:cNvSpPr>
          <p:nvPr>
            <p:ph idx="1"/>
          </p:nvPr>
        </p:nvSpPr>
        <p:spPr/>
        <p:txBody>
          <a:bodyPr>
            <a:normAutofit fontScale="70000" lnSpcReduction="20000"/>
          </a:bodyPr>
          <a:lstStyle/>
          <a:p>
            <a:r>
              <a:rPr lang="tr-TR" dirty="0"/>
              <a:t>GEOMETRİ: </a:t>
            </a:r>
          </a:p>
          <a:p>
            <a:r>
              <a:rPr lang="tr-TR" dirty="0"/>
              <a:t>Çizgilerin, yüzeylerin ve hacimlerin belli bir ölçü ile genliklerini ölçmeyi öğreten bir ilimdir. </a:t>
            </a:r>
          </a:p>
          <a:p>
            <a:r>
              <a:rPr lang="tr-TR" dirty="0"/>
              <a:t>ÇEMBER: </a:t>
            </a:r>
          </a:p>
          <a:p>
            <a:endParaRPr lang="tr-TR" dirty="0"/>
          </a:p>
          <a:p>
            <a:r>
              <a:rPr lang="tr-TR" dirty="0"/>
              <a:t>1- Çember, düzey üzerinde öyle kapalı bir eğridir ki üzerindeki her nokta, onun içinde bulunan ve merkez denilen bir noktadan aynı uzaklıktadır.</a:t>
            </a:r>
          </a:p>
          <a:p>
            <a:endParaRPr lang="tr-TR" dirty="0"/>
          </a:p>
          <a:p>
            <a:r>
              <a:rPr lang="tr-TR" dirty="0"/>
              <a:t>2- Çemberin kapadığı düzeye daire denir. Çember yerine birçok defalar daire dendiği de olur. </a:t>
            </a:r>
          </a:p>
          <a:p>
            <a:endParaRPr lang="tr-TR" dirty="0"/>
          </a:p>
          <a:p>
            <a:r>
              <a:rPr lang="tr-TR" dirty="0"/>
              <a:t>3- Yay çemberin herhangi bir parçasıdır.</a:t>
            </a:r>
          </a:p>
        </p:txBody>
      </p:sp>
    </p:spTree>
    <p:extLst>
      <p:ext uri="{BB962C8B-B14F-4D97-AF65-F5344CB8AC3E}">
        <p14:creationId xmlns:p14="http://schemas.microsoft.com/office/powerpoint/2010/main" val="2131391921"/>
      </p:ext>
    </p:extLst>
  </p:cSld>
  <p:clrMapOvr>
    <a:masterClrMapping/>
  </p:clrMapOvr>
  <mc:AlternateContent xmlns:mc="http://schemas.openxmlformats.org/markup-compatibility/2006">
    <mc:Choice xmlns:p14="http://schemas.microsoft.com/office/powerpoint/2010/main" Requires="p14">
      <p:transition spd="slow" p14:dur="4400">
        <p14:honeycomb/>
      </p:transition>
    </mc:Choice>
    <mc:Fallback>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a Tasarımı">
  <a:themeElements>
    <a:clrScheme name="Moda Tasarımı">
      <a:dk1>
        <a:sysClr val="windowText" lastClr="000000"/>
      </a:dk1>
      <a:lt1>
        <a:sysClr val="window" lastClr="FFFFFF"/>
      </a:lt1>
      <a:dk2>
        <a:srgbClr val="37302A"/>
      </a:dk2>
      <a:lt2>
        <a:srgbClr val="D0CCB9"/>
      </a:lt2>
      <a:accent1>
        <a:srgbClr val="9E8E5C"/>
      </a:accent1>
      <a:accent2>
        <a:srgbClr val="A09781"/>
      </a:accent2>
      <a:accent3>
        <a:srgbClr val="85776D"/>
      </a:accent3>
      <a:accent4>
        <a:srgbClr val="AEAFA9"/>
      </a:accent4>
      <a:accent5>
        <a:srgbClr val="8D878B"/>
      </a:accent5>
      <a:accent6>
        <a:srgbClr val="6B6149"/>
      </a:accent6>
      <a:hlink>
        <a:srgbClr val="B6A272"/>
      </a:hlink>
      <a:folHlink>
        <a:srgbClr val="8A784F"/>
      </a:folHlink>
    </a:clrScheme>
    <a:fontScheme name="Smokin">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Moda Tasarımı">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70000"/>
              </a:schemeClr>
            </a:gs>
            <a:gs pos="100000">
              <a:schemeClr val="phClr">
                <a:shade val="80000"/>
              </a:schemeClr>
            </a:gs>
          </a:gsLst>
          <a:path path="circle">
            <a:fillToRect l="50000" t="100000" r="100000" b="100000"/>
          </a:path>
        </a:gradFill>
        <a:blipFill rotWithShape="1">
          <a:blip xmlns:r="http://schemas.openxmlformats.org/officeDocument/2006/relationships" r:embed="rId1">
            <a:duotone>
              <a:schemeClr val="phClr">
                <a:shade val="30000"/>
                <a:satMod val="200000"/>
              </a:schemeClr>
              <a:schemeClr val="phClr">
                <a:tint val="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Couture</Template>
  <TotalTime>46</TotalTime>
  <Words>1590</Words>
  <Application>Microsoft Office PowerPoint</Application>
  <PresentationFormat>Ekran Gösterisi (4:3)</PresentationFormat>
  <Paragraphs>66</Paragraphs>
  <Slides>17</Slides>
  <Notes>0</Notes>
  <HiddenSlides>0</HiddenSlides>
  <MMClips>0</MMClips>
  <ScaleCrop>false</ScaleCrop>
  <HeadingPairs>
    <vt:vector size="4" baseType="variant">
      <vt:variant>
        <vt:lpstr>Tema</vt:lpstr>
      </vt:variant>
      <vt:variant>
        <vt:i4>1</vt:i4>
      </vt:variant>
      <vt:variant>
        <vt:lpstr>Slayt Başlıkları</vt:lpstr>
      </vt:variant>
      <vt:variant>
        <vt:i4>17</vt:i4>
      </vt:variant>
    </vt:vector>
  </HeadingPairs>
  <TitlesOfParts>
    <vt:vector size="18" baseType="lpstr">
      <vt:lpstr>Moda Tasarımı</vt:lpstr>
      <vt:lpstr>Atatürk’ün geometriye verdiği önem</vt:lpstr>
      <vt:lpstr>Atatürk’ün geometriye verdiği önem</vt:lpstr>
      <vt:lpstr>Atatürk’ün geometriye verdiği önem</vt:lpstr>
      <vt:lpstr>Atatürk’ün geometri alaninda yaptiği çalişmalar</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Atatürk’ün Geometri kitabI</vt:lpstr>
      <vt:lpstr>PowerPoint Sunusu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Atatürk’ün geometriye verdiği önem</dc:title>
  <dc:creator>ycandilber</dc:creator>
  <cp:lastModifiedBy>ycandilber</cp:lastModifiedBy>
  <cp:revision>4</cp:revision>
  <dcterms:created xsi:type="dcterms:W3CDTF">2011-05-05T06:14:59Z</dcterms:created>
  <dcterms:modified xsi:type="dcterms:W3CDTF">2011-05-05T07:12:14Z</dcterms:modified>
</cp:coreProperties>
</file>